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s/slide6.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575" r:id="rId2"/>
    <p:sldId id="649" r:id="rId3"/>
    <p:sldId id="650" r:id="rId4"/>
    <p:sldId id="651" r:id="rId5"/>
    <p:sldId id="652" r:id="rId6"/>
    <p:sldId id="667" r:id="rId7"/>
    <p:sldId id="653" r:id="rId8"/>
    <p:sldId id="654" r:id="rId9"/>
    <p:sldId id="655" r:id="rId10"/>
    <p:sldId id="656" r:id="rId11"/>
    <p:sldId id="657" r:id="rId12"/>
    <p:sldId id="658" r:id="rId13"/>
    <p:sldId id="659" r:id="rId14"/>
    <p:sldId id="660" r:id="rId15"/>
    <p:sldId id="666" r:id="rId16"/>
    <p:sldId id="661" r:id="rId17"/>
    <p:sldId id="663" r:id="rId18"/>
    <p:sldId id="664" r:id="rId19"/>
    <p:sldId id="617"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9125-BB26-4B82-9979-D40185F8F1C9}" type="datetimeFigureOut">
              <a:rPr lang="fr-FR" smtClean="0"/>
              <a:t>24/11/2024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ACD99-F715-4CB5-A9F8-4D185C7E4F28}" type="slidenum">
              <a:rPr lang="fr-FR" smtClean="0"/>
              <a:t>‹N°›</a:t>
            </a:fld>
            <a:endParaRPr lang="fr-FR"/>
          </a:p>
        </p:txBody>
      </p:sp>
    </p:spTree>
    <p:extLst>
      <p:ext uri="{BB962C8B-B14F-4D97-AF65-F5344CB8AC3E}">
        <p14:creationId xmlns:p14="http://schemas.microsoft.com/office/powerpoint/2010/main" val="2160348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Souvenez vous pendant le séminaire</a:t>
            </a:r>
            <a:r>
              <a:rPr lang="fr-FR" baseline="0" dirty="0"/>
              <a:t> de sensibilisation à la com  le schéma du discours selon Aristote</a:t>
            </a:r>
          </a:p>
          <a:p>
            <a:endParaRPr lang="fr-FR" dirty="0"/>
          </a:p>
        </p:txBody>
      </p:sp>
      <p:sp>
        <p:nvSpPr>
          <p:cNvPr id="4" name="Espace réservé du numéro de diapositive 3"/>
          <p:cNvSpPr>
            <a:spLocks noGrp="1"/>
          </p:cNvSpPr>
          <p:nvPr>
            <p:ph type="sldNum" sz="quarter" idx="10"/>
          </p:nvPr>
        </p:nvSpPr>
        <p:spPr/>
        <p:txBody>
          <a:bodyPr/>
          <a:lstStyle/>
          <a:p>
            <a:fld id="{82EB9F8F-EDA3-4B69-8871-6899305E383A}" type="slidenum">
              <a:rPr lang="fr-FR" smtClean="0"/>
              <a:t>4</a:t>
            </a:fld>
            <a:endParaRPr lang="fr-FR"/>
          </a:p>
        </p:txBody>
      </p:sp>
    </p:spTree>
    <p:extLst>
      <p:ext uri="{BB962C8B-B14F-4D97-AF65-F5344CB8AC3E}">
        <p14:creationId xmlns:p14="http://schemas.microsoft.com/office/powerpoint/2010/main" val="271663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3D5DF-1FCD-4B3F-AE88-8B8DD9BCE8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D8D1D12-F50B-49ED-90FE-AAF507C4C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82994F-18D7-412A-897E-04FA2A6FA83B}"/>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6C68DAB8-A52D-4BA5-A460-9FC2E3263E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4A4E065-1552-444A-9118-8BDDCACDC80F}"/>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338811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A07AF5-2C29-418D-ACB5-0D2F3F6A4AE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5D15BDD-0F36-4CE4-B270-F7C35428696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9A4B5D-99BC-4393-B9D7-0ADE1821C642}"/>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A1E3839E-42A3-4828-B213-96DF7FD2866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8591539-24C8-4713-867E-02F588766D85}"/>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15943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EEFDD0-4F53-4439-914D-8DE5BEA7276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D99D331-69E7-48CD-B7E6-47F2939817E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4BACDE5-C1D0-4C46-88A1-3683AF765159}"/>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1F23B1A2-1B62-4A42-BD2C-28C8CB3F1D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0BB6452-193D-42AD-BB72-2A6DCD0E9805}"/>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168210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DE7E5B-701C-42FE-8308-1258BA8417B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8FA996A-62C0-4D19-B7D1-D588CC2164DB}"/>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D219C0-DD7E-4346-810F-9B32EC6BF2AF}"/>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2CB4913F-A2A0-42E0-B40A-8644750070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328707-FF98-4BC3-B5B8-464AA1C96AC1}"/>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2386102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D0E43-5148-4BAF-9FAC-E6BCA4D1037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CA2CD23-4BA4-4FB0-8882-181190DE7E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1A6A4AE-8B72-4F3B-8773-C5586405CFAA}"/>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331B452E-0884-43A8-BB1A-EFF1DD37B4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2E38597-1D60-492F-9563-E0524BF56BD1}"/>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84920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D1F99-784B-4A76-B26B-FE8EDF5D804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AE99C77-E13B-48C9-91C7-973A52B2CBC5}"/>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54238CF-E47D-4D48-8FBA-6EE6ADE09574}"/>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F948268-6860-42E1-823C-7874CA93443C}"/>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6" name="Espace réservé du pied de page 5">
            <a:extLst>
              <a:ext uri="{FF2B5EF4-FFF2-40B4-BE49-F238E27FC236}">
                <a16:creationId xmlns:a16="http://schemas.microsoft.com/office/drawing/2014/main" id="{79168C0E-B24B-44EC-BAE5-50450DB4B5A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9CBC29D-A8BB-4922-B761-1E425E555ECD}"/>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2051463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C1D61F-6879-451A-97EA-47D7F11CCFF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23EEF7F-6A08-45A0-AE54-5493DE8EE1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B6CD6571-F18A-4C06-97E7-D3BA63B59E30}"/>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DFAE478-A754-4D4D-85E4-C36859429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D262C0CB-9EA8-4AE0-9C03-5572C255964B}"/>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987601-691F-4388-8DE9-AE928E4C7282}"/>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8" name="Espace réservé du pied de page 7">
            <a:extLst>
              <a:ext uri="{FF2B5EF4-FFF2-40B4-BE49-F238E27FC236}">
                <a16:creationId xmlns:a16="http://schemas.microsoft.com/office/drawing/2014/main" id="{22C261E3-B3E7-46BD-AA15-B713698B6BE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59FB151-D155-456E-BF7F-097FACCC832B}"/>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4153566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B41563-5E7C-4CBA-A3CF-E0CBA3D1B3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E3ADA09-5F06-4DD8-A949-FC9BA78EFE92}"/>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4" name="Espace réservé du pied de page 3">
            <a:extLst>
              <a:ext uri="{FF2B5EF4-FFF2-40B4-BE49-F238E27FC236}">
                <a16:creationId xmlns:a16="http://schemas.microsoft.com/office/drawing/2014/main" id="{D79119E8-462C-4FE7-AF0C-524C3D90A3B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2B84767-CF65-47DD-B0A7-8203D51EE3A4}"/>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84135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C67C67-F257-44B3-92AE-B949F9016315}"/>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3" name="Espace réservé du pied de page 2">
            <a:extLst>
              <a:ext uri="{FF2B5EF4-FFF2-40B4-BE49-F238E27FC236}">
                <a16:creationId xmlns:a16="http://schemas.microsoft.com/office/drawing/2014/main" id="{D86A266D-BE3F-4845-B9E5-F63302B604A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1C5C0FE-EC6B-4485-88AA-C201A596E197}"/>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2230611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A1D92D-283B-46B9-BF7A-E83E3867EB6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F6BBE1F-A5AF-4935-9247-44B98767F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040F7D2-2C01-46FD-9528-63DE18C20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BB108EE-DD35-4DE2-8AF8-F3CCF4F74803}"/>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6" name="Espace réservé du pied de page 5">
            <a:extLst>
              <a:ext uri="{FF2B5EF4-FFF2-40B4-BE49-F238E27FC236}">
                <a16:creationId xmlns:a16="http://schemas.microsoft.com/office/drawing/2014/main" id="{28D05F20-5BBA-42AF-BEE5-5DE5C235FBE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1EF023C-F645-4DD8-939F-2A58BDAAF3FF}"/>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1725158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13536D-0C89-494D-8FBD-58757332930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B6C3EC7-C312-42C4-B102-0F7C612E31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329ADF4-7EAF-45EE-B03C-C2516E375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08F6416-50C5-441E-AC54-70D43517D367}"/>
              </a:ext>
            </a:extLst>
          </p:cNvPr>
          <p:cNvSpPr>
            <a:spLocks noGrp="1"/>
          </p:cNvSpPr>
          <p:nvPr>
            <p:ph type="dt" sz="half" idx="10"/>
          </p:nvPr>
        </p:nvSpPr>
        <p:spPr/>
        <p:txBody>
          <a:bodyPr/>
          <a:lstStyle/>
          <a:p>
            <a:fld id="{F1DA20FB-4954-4E52-84AE-4A7560A0153B}" type="datetimeFigureOut">
              <a:rPr lang="fr-FR" smtClean="0"/>
              <a:t>24/11/2024</a:t>
            </a:fld>
            <a:endParaRPr lang="fr-FR"/>
          </a:p>
        </p:txBody>
      </p:sp>
      <p:sp>
        <p:nvSpPr>
          <p:cNvPr id="6" name="Espace réservé du pied de page 5">
            <a:extLst>
              <a:ext uri="{FF2B5EF4-FFF2-40B4-BE49-F238E27FC236}">
                <a16:creationId xmlns:a16="http://schemas.microsoft.com/office/drawing/2014/main" id="{CC882A71-8B6C-4332-9F85-1F03AC11AE4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F3A4984-8B74-4BCC-B009-DC4FF0AC4F83}"/>
              </a:ext>
            </a:extLst>
          </p:cNvPr>
          <p:cNvSpPr>
            <a:spLocks noGrp="1"/>
          </p:cNvSpPr>
          <p:nvPr>
            <p:ph type="sldNum" sz="quarter" idx="12"/>
          </p:nvPr>
        </p:nvSpPr>
        <p:spPr/>
        <p:txBody>
          <a:bodyPr/>
          <a:lstStyle/>
          <a:p>
            <a:fld id="{037AAE29-07D0-45E0-9693-CAEB8A2AD2CD}" type="slidenum">
              <a:rPr lang="fr-FR" smtClean="0"/>
              <a:t>‹N°›</a:t>
            </a:fld>
            <a:endParaRPr lang="fr-FR"/>
          </a:p>
        </p:txBody>
      </p:sp>
    </p:spTree>
    <p:extLst>
      <p:ext uri="{BB962C8B-B14F-4D97-AF65-F5344CB8AC3E}">
        <p14:creationId xmlns:p14="http://schemas.microsoft.com/office/powerpoint/2010/main" val="1441190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2A9298C-E60E-428B-B51B-8E5CD524A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D81D6CE-FD0E-47D7-B081-9FF25C5B73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0E72E48-5302-4747-B46D-9AEA974240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A20FB-4954-4E52-84AE-4A7560A0153B}"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A558B15C-88C4-4897-8CA4-55AD0B9B9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BEA0890-F72E-40A6-8CD7-1EBAB12FE3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AAE29-07D0-45E0-9693-CAEB8A2AD2CD}" type="slidenum">
              <a:rPr lang="fr-FR" smtClean="0"/>
              <a:t>‹N°›</a:t>
            </a:fld>
            <a:endParaRPr lang="fr-FR"/>
          </a:p>
        </p:txBody>
      </p:sp>
    </p:spTree>
    <p:extLst>
      <p:ext uri="{BB962C8B-B14F-4D97-AF65-F5344CB8AC3E}">
        <p14:creationId xmlns:p14="http://schemas.microsoft.com/office/powerpoint/2010/main" val="1190966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a:latin typeface="Gotham Medium" pitchFamily="50" charset="0"/>
                <a:cs typeface="Gotham Medium" pitchFamily="50" charset="0"/>
              </a:rPr>
              <a:t>MODULE ING1-2024/25  </a:t>
            </a:r>
            <a:br>
              <a:rPr lang="fr-FR" sz="4000" dirty="0">
                <a:solidFill>
                  <a:srgbClr val="0070C0"/>
                </a:solidFill>
                <a:latin typeface="Gotham Medium" pitchFamily="50" charset="0"/>
                <a:cs typeface="Gotham Medium" pitchFamily="50" charset="0"/>
              </a:rPr>
            </a:br>
            <a:br>
              <a:rPr lang="fr-FR" sz="4000" dirty="0">
                <a:solidFill>
                  <a:srgbClr val="0070C0"/>
                </a:solidFill>
                <a:latin typeface="Gotham Medium" pitchFamily="50" charset="0"/>
                <a:cs typeface="Gotham Medium" pitchFamily="50" charset="0"/>
              </a:rPr>
            </a:br>
            <a:r>
              <a:rPr lang="fr-FR" sz="4000" dirty="0">
                <a:solidFill>
                  <a:srgbClr val="0070C0"/>
                </a:solidFill>
                <a:latin typeface="Gotham Medium" pitchFamily="50" charset="0"/>
                <a:cs typeface="Gotham Medium" pitchFamily="50" charset="0"/>
              </a:rPr>
              <a:t>Communication et Expression: les Fondamentaux III: les Apprentis</a:t>
            </a:r>
            <a:endParaRPr lang="fr-FR" sz="3600" b="1" dirty="0">
              <a:solidFill>
                <a:srgbClr val="0070C0"/>
              </a:solidFill>
              <a:effectLst>
                <a:outerShdw blurRad="38100" dist="38100" dir="2700000" algn="tl">
                  <a:srgbClr val="000000">
                    <a:alpha val="43137"/>
                  </a:srgbClr>
                </a:outerShdw>
              </a:effectLst>
              <a:latin typeface="Gotham Medium" pitchFamily="50" charset="0"/>
              <a:cs typeface="Gotham Medium" pitchFamily="50" charset="0"/>
            </a:endParaRPr>
          </a:p>
        </p:txBody>
      </p:sp>
      <p:sp>
        <p:nvSpPr>
          <p:cNvPr id="3" name="Sous-titre 2"/>
          <p:cNvSpPr>
            <a:spLocks noGrp="1"/>
          </p:cNvSpPr>
          <p:nvPr>
            <p:ph type="subTitle" idx="1"/>
          </p:nvPr>
        </p:nvSpPr>
        <p:spPr>
          <a:xfrm>
            <a:off x="1100832" y="6090081"/>
            <a:ext cx="9487270" cy="518163"/>
          </a:xfrm>
        </p:spPr>
        <p:txBody>
          <a:bodyPr>
            <a:normAutofit/>
          </a:bodyPr>
          <a:lstStyle/>
          <a:p>
            <a:r>
              <a:rPr lang="fr-FR" sz="2800" dirty="0">
                <a:solidFill>
                  <a:schemeClr val="accent5">
                    <a:lumMod val="75000"/>
                  </a:schemeClr>
                </a:solidFill>
              </a:rPr>
              <a:t>Séance 2</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pic>
        <p:nvPicPr>
          <p:cNvPr id="6" name="Image 5">
            <a:extLst>
              <a:ext uri="{FF2B5EF4-FFF2-40B4-BE49-F238E27FC236}">
                <a16:creationId xmlns:a16="http://schemas.microsoft.com/office/drawing/2014/main" id="{7E6989F8-EB7B-4AB0-BC29-2D8379EAF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478" y="3429000"/>
            <a:ext cx="3133044" cy="2570076"/>
          </a:xfrm>
          <a:prstGeom prst="rect">
            <a:avLst/>
          </a:prstGeom>
        </p:spPr>
      </p:pic>
    </p:spTree>
    <p:extLst>
      <p:ext uri="{BB962C8B-B14F-4D97-AF65-F5344CB8AC3E}">
        <p14:creationId xmlns:p14="http://schemas.microsoft.com/office/powerpoint/2010/main" val="331768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a:xfrm>
            <a:off x="3265054" y="55975"/>
            <a:ext cx="5661891" cy="790141"/>
          </a:xfrm>
        </p:spPr>
        <p:txBody>
          <a:bodyPr>
            <a:normAutofit/>
          </a:bodyPr>
          <a:lstStyle/>
          <a:p>
            <a:r>
              <a:rPr lang="fr-FR" altLang="fr-FR" sz="3600" dirty="0">
                <a:solidFill>
                  <a:schemeClr val="tx2"/>
                </a:solidFill>
                <a:latin typeface="Times New Roman" panose="02020603050405020304" pitchFamily="18" charset="0"/>
                <a:cs typeface="Times New Roman" panose="02020603050405020304" pitchFamily="18" charset="0"/>
              </a:rPr>
              <a:t>TYPES D’ARGUMENTS 1</a:t>
            </a:r>
          </a:p>
        </p:txBody>
      </p:sp>
      <p:graphicFrame>
        <p:nvGraphicFramePr>
          <p:cNvPr id="10" name="Espace réservé du contenu 9"/>
          <p:cNvGraphicFramePr>
            <a:graphicFrameLocks noGrp="1"/>
          </p:cNvGraphicFramePr>
          <p:nvPr>
            <p:ph idx="1"/>
            <p:extLst/>
          </p:nvPr>
        </p:nvGraphicFramePr>
        <p:xfrm>
          <a:off x="242068" y="1159025"/>
          <a:ext cx="7969684" cy="4773237"/>
        </p:xfrm>
        <a:graphic>
          <a:graphicData uri="http://schemas.openxmlformats.org/drawingml/2006/table">
            <a:tbl>
              <a:tblPr firstRow="1" bandRow="1">
                <a:tableStyleId>{21E4AEA4-8DFA-4A89-87EB-49C32662AFE0}</a:tableStyleId>
              </a:tblPr>
              <a:tblGrid>
                <a:gridCol w="3984842">
                  <a:extLst>
                    <a:ext uri="{9D8B030D-6E8A-4147-A177-3AD203B41FA5}">
                      <a16:colId xmlns:a16="http://schemas.microsoft.com/office/drawing/2014/main" val="20000"/>
                    </a:ext>
                  </a:extLst>
                </a:gridCol>
                <a:gridCol w="3984842">
                  <a:extLst>
                    <a:ext uri="{9D8B030D-6E8A-4147-A177-3AD203B41FA5}">
                      <a16:colId xmlns:a16="http://schemas.microsoft.com/office/drawing/2014/main" val="20001"/>
                    </a:ext>
                  </a:extLst>
                </a:gridCol>
              </a:tblGrid>
              <a:tr h="348481">
                <a:tc>
                  <a:txBody>
                    <a:bodyPr/>
                    <a:lstStyle/>
                    <a:p>
                      <a:pPr algn="just"/>
                      <a:r>
                        <a:rPr lang="fr-FR" sz="1600" dirty="0"/>
                        <a:t>Type d’argument </a:t>
                      </a:r>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lang="fr-FR" sz="1600" dirty="0"/>
                        <a:t>Construction</a:t>
                      </a:r>
                      <a:endParaRPr lang="fr-FR" sz="1600" dirty="0">
                        <a:latin typeface="Times New Roman" panose="02020603050405020304" pitchFamily="18" charset="0"/>
                        <a:cs typeface="Times New Roman" panose="02020603050405020304" pitchFamily="18" charset="0"/>
                      </a:endParaRPr>
                    </a:p>
                  </a:txBody>
                  <a:tcPr marT="45714" marB="45714"/>
                </a:tc>
                <a:extLst>
                  <a:ext uri="{0D108BD9-81ED-4DB2-BD59-A6C34878D82A}">
                    <a16:rowId xmlns:a16="http://schemas.microsoft.com/office/drawing/2014/main" val="10000"/>
                  </a:ext>
                </a:extLst>
              </a:tr>
              <a:tr h="500648">
                <a:tc>
                  <a:txBody>
                    <a:bodyPr/>
                    <a:lstStyle/>
                    <a:p>
                      <a:pPr algn="just"/>
                      <a:r>
                        <a:rPr kumimoji="0" lang="fr-FR" sz="1600" kern="1200" dirty="0">
                          <a:effectLst/>
                        </a:rPr>
                        <a:t>Argument </a:t>
                      </a:r>
                    </a:p>
                    <a:p>
                      <a:pPr algn="just"/>
                      <a:r>
                        <a:rPr kumimoji="0" lang="fr-FR" sz="1600" kern="1200" dirty="0">
                          <a:effectLst/>
                        </a:rPr>
                        <a:t>logique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est issu du raisonnement de l’auteur : il </a:t>
                      </a:r>
                    </a:p>
                    <a:p>
                      <a:pPr algn="just"/>
                      <a:r>
                        <a:rPr kumimoji="0" lang="fr-FR" sz="1600" kern="1200" dirty="0">
                          <a:effectLst/>
                        </a:rPr>
                        <a:t>se fonde sur la logique du discours.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1"/>
                  </a:ext>
                </a:extLst>
              </a:tr>
              <a:tr h="922256">
                <a:tc>
                  <a:txBody>
                    <a:bodyPr/>
                    <a:lstStyle/>
                    <a:p>
                      <a:pPr algn="just"/>
                      <a:r>
                        <a:rPr kumimoji="0" lang="fr-FR" sz="1600" kern="1200" dirty="0">
                          <a:effectLst/>
                        </a:rPr>
                        <a:t>Argument </a:t>
                      </a:r>
                    </a:p>
                    <a:p>
                      <a:pPr algn="just"/>
                      <a:r>
                        <a:rPr kumimoji="0" lang="fr-FR" sz="1600" kern="1200" dirty="0">
                          <a:effectLst/>
                        </a:rPr>
                        <a:t>d’autorité</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s’impose car il s’appuie sur des </a:t>
                      </a:r>
                    </a:p>
                    <a:p>
                      <a:pPr algn="just"/>
                      <a:r>
                        <a:rPr kumimoji="0" lang="fr-FR" sz="1600" kern="1200" dirty="0">
                          <a:effectLst/>
                        </a:rPr>
                        <a:t>références connues de tous, qui </a:t>
                      </a:r>
                    </a:p>
                    <a:p>
                      <a:pPr algn="just"/>
                      <a:r>
                        <a:rPr kumimoji="0" lang="fr-FR" sz="1600" kern="1200" dirty="0">
                          <a:effectLst/>
                        </a:rPr>
                        <a:t>apparaissent comme des vérités </a:t>
                      </a:r>
                    </a:p>
                    <a:p>
                      <a:pPr algn="just"/>
                      <a:r>
                        <a:rPr kumimoji="0" lang="fr-FR" sz="1600" kern="1200" dirty="0">
                          <a:effectLst/>
                        </a:rPr>
                        <a:t>d’évidence.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2"/>
                  </a:ext>
                </a:extLst>
              </a:tr>
              <a:tr h="711452">
                <a:tc>
                  <a:txBody>
                    <a:bodyPr/>
                    <a:lstStyle/>
                    <a:p>
                      <a:pPr algn="just"/>
                      <a:r>
                        <a:rPr kumimoji="0" lang="fr-FR" sz="1600" kern="1200" dirty="0">
                          <a:effectLst/>
                        </a:rPr>
                        <a:t>Argument de </a:t>
                      </a:r>
                    </a:p>
                    <a:p>
                      <a:pPr algn="just"/>
                      <a:r>
                        <a:rPr kumimoji="0" lang="fr-FR" sz="1600" kern="1200" dirty="0">
                          <a:effectLst/>
                        </a:rPr>
                        <a:t>valeur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se réfère à un système de valeurs </a:t>
                      </a:r>
                    </a:p>
                    <a:p>
                      <a:pPr algn="just"/>
                      <a:r>
                        <a:rPr kumimoji="0" lang="fr-FR" sz="1600" kern="1200" dirty="0">
                          <a:effectLst/>
                        </a:rPr>
                        <a:t>(morales, religieuses, sociales...) bien </a:t>
                      </a:r>
                    </a:p>
                    <a:p>
                      <a:pPr algn="just"/>
                      <a:r>
                        <a:rPr kumimoji="0" lang="fr-FR" sz="1600" kern="1200" dirty="0">
                          <a:effectLst/>
                        </a:rPr>
                        <a:t>installées.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3"/>
                  </a:ext>
                </a:extLst>
              </a:tr>
              <a:tr h="711452">
                <a:tc>
                  <a:txBody>
                    <a:bodyPr/>
                    <a:lstStyle/>
                    <a:p>
                      <a:pPr algn="just"/>
                      <a:r>
                        <a:rPr kumimoji="0" lang="fr-FR" sz="1600" kern="1200" dirty="0">
                          <a:effectLst/>
                        </a:rPr>
                        <a:t>Argument </a:t>
                      </a:r>
                    </a:p>
                    <a:p>
                      <a:pPr algn="just"/>
                      <a:r>
                        <a:rPr kumimoji="0" lang="fr-FR" sz="1600" kern="1200" dirty="0">
                          <a:effectLst/>
                        </a:rPr>
                        <a:t>d’expérience</a:t>
                      </a: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se fonde sur le recours à des faits, à </a:t>
                      </a:r>
                    </a:p>
                    <a:p>
                      <a:pPr algn="just"/>
                      <a:r>
                        <a:rPr kumimoji="0" lang="fr-FR" sz="1600" kern="1200" dirty="0">
                          <a:effectLst/>
                        </a:rPr>
                        <a:t>des témoignages : il est directement issu </a:t>
                      </a:r>
                    </a:p>
                    <a:p>
                      <a:pPr algn="just"/>
                      <a:r>
                        <a:rPr kumimoji="0" lang="fr-FR" sz="1600" kern="1200" dirty="0">
                          <a:effectLst/>
                        </a:rPr>
                        <a:t>d’exemples, il est concret.</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4"/>
                  </a:ext>
                </a:extLst>
              </a:tr>
              <a:tr h="1132964">
                <a:tc>
                  <a:txBody>
                    <a:bodyPr/>
                    <a:lstStyle/>
                    <a:p>
                      <a:pPr algn="just"/>
                      <a:r>
                        <a:rPr kumimoji="0" lang="fr-FR" sz="1600" kern="1200" dirty="0">
                          <a:effectLst/>
                        </a:rPr>
                        <a:t>Argument ad </a:t>
                      </a:r>
                    </a:p>
                    <a:p>
                      <a:pPr algn="just"/>
                      <a:r>
                        <a:rPr kumimoji="0" lang="fr-FR" sz="1600" kern="1200" dirty="0">
                          <a:effectLst/>
                        </a:rPr>
                        <a:t>hominem</a:t>
                      </a:r>
                    </a:p>
                    <a:p>
                      <a:pPr algn="just"/>
                      <a:endParaRPr kumimoji="0" lang="fr-FR" sz="1600" kern="1200" dirty="0">
                        <a:effectLst/>
                      </a:endParaRP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est choisi en fonction de la personnalité </a:t>
                      </a:r>
                    </a:p>
                    <a:p>
                      <a:pPr algn="just"/>
                      <a:r>
                        <a:rPr kumimoji="0" lang="fr-FR" sz="1600" kern="1200" dirty="0">
                          <a:effectLst/>
                        </a:rPr>
                        <a:t>du destinataire : il est particulièrement </a:t>
                      </a:r>
                    </a:p>
                    <a:p>
                      <a:pPr algn="just"/>
                      <a:r>
                        <a:rPr kumimoji="0" lang="fr-FR" sz="1600" kern="1200" dirty="0">
                          <a:effectLst/>
                        </a:rPr>
                        <a:t>adapté à sa sensibilité, à ses goûts, à sa </a:t>
                      </a:r>
                    </a:p>
                    <a:p>
                      <a:pPr algn="just"/>
                      <a:r>
                        <a:rPr kumimoji="0" lang="fr-FR" sz="1600" kern="1200" dirty="0">
                          <a:effectLst/>
                        </a:rPr>
                        <a:t>culture, à son vécu.</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5"/>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074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222E42-0116-49C9-9979-E35AF46BC7F8}" type="slidenum">
              <a:rPr lang="fr-FR" altLang="fr-FR" sz="1200">
                <a:solidFill>
                  <a:srgbClr val="D38E27"/>
                </a:solidFill>
                <a:latin typeface="Franklin Gothic Book" panose="020B0503020102020204" pitchFamily="34" charset="0"/>
              </a:rPr>
              <a:pPr>
                <a:spcBef>
                  <a:spcPct val="0"/>
                </a:spcBef>
                <a:buFontTx/>
                <a:buNone/>
              </a:pPr>
              <a:t>10</a:t>
            </a:fld>
            <a:endParaRPr lang="fr-FR" altLang="fr-FR" sz="1200">
              <a:solidFill>
                <a:srgbClr val="D38E27"/>
              </a:solidFill>
              <a:latin typeface="Franklin Gothic Book" panose="020B0503020102020204" pitchFamily="34" charset="0"/>
            </a:endParaRPr>
          </a:p>
        </p:txBody>
      </p:sp>
      <p:pic>
        <p:nvPicPr>
          <p:cNvPr id="30748" name="Picture 2" descr="Résultat de recherche d'images pour &quot;argument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150" y="2974759"/>
            <a:ext cx="30734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209AAD85-7E58-4764-8060-327E05D604CA}"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graphicFrame>
        <p:nvGraphicFramePr>
          <p:cNvPr id="11" name="Espace réservé du contenu 9">
            <a:extLst>
              <a:ext uri="{FF2B5EF4-FFF2-40B4-BE49-F238E27FC236}">
                <a16:creationId xmlns:a16="http://schemas.microsoft.com/office/drawing/2014/main" id="{A2FC15BD-5B85-4F67-8C1D-1CD41B4FA215}"/>
              </a:ext>
            </a:extLst>
          </p:cNvPr>
          <p:cNvGraphicFramePr>
            <a:graphicFrameLocks/>
          </p:cNvGraphicFramePr>
          <p:nvPr>
            <p:extLst/>
          </p:nvPr>
        </p:nvGraphicFramePr>
        <p:xfrm>
          <a:off x="242068" y="1167866"/>
          <a:ext cx="7969684" cy="4953002"/>
        </p:xfrm>
        <a:graphic>
          <a:graphicData uri="http://schemas.openxmlformats.org/drawingml/2006/table">
            <a:tbl>
              <a:tblPr firstRow="1" bandRow="1">
                <a:tableStyleId>{21E4AEA4-8DFA-4A89-87EB-49C32662AFE0}</a:tableStyleId>
              </a:tblPr>
              <a:tblGrid>
                <a:gridCol w="3984842">
                  <a:extLst>
                    <a:ext uri="{9D8B030D-6E8A-4147-A177-3AD203B41FA5}">
                      <a16:colId xmlns:a16="http://schemas.microsoft.com/office/drawing/2014/main" val="20000"/>
                    </a:ext>
                  </a:extLst>
                </a:gridCol>
                <a:gridCol w="3984842">
                  <a:extLst>
                    <a:ext uri="{9D8B030D-6E8A-4147-A177-3AD203B41FA5}">
                      <a16:colId xmlns:a16="http://schemas.microsoft.com/office/drawing/2014/main" val="20001"/>
                    </a:ext>
                  </a:extLst>
                </a:gridCol>
              </a:tblGrid>
              <a:tr h="347835">
                <a:tc>
                  <a:txBody>
                    <a:bodyPr/>
                    <a:lstStyle/>
                    <a:p>
                      <a:pPr algn="just"/>
                      <a:r>
                        <a:rPr lang="fr-FR" sz="1600" dirty="0"/>
                        <a:t>Type d’argument </a:t>
                      </a:r>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lang="fr-FR" sz="1600" dirty="0"/>
                        <a:t>Construction</a:t>
                      </a:r>
                      <a:endParaRPr lang="fr-FR" sz="1600" dirty="0">
                        <a:latin typeface="Times New Roman" panose="02020603050405020304" pitchFamily="18" charset="0"/>
                        <a:cs typeface="Times New Roman" panose="02020603050405020304" pitchFamily="18" charset="0"/>
                      </a:endParaRPr>
                    </a:p>
                  </a:txBody>
                  <a:tcPr marT="45714" marB="45714"/>
                </a:tc>
                <a:extLst>
                  <a:ext uri="{0D108BD9-81ED-4DB2-BD59-A6C34878D82A}">
                    <a16:rowId xmlns:a16="http://schemas.microsoft.com/office/drawing/2014/main" val="10000"/>
                  </a:ext>
                </a:extLst>
              </a:tr>
              <a:tr h="579591">
                <a:tc>
                  <a:txBody>
                    <a:bodyPr/>
                    <a:lstStyle/>
                    <a:p>
                      <a:pPr algn="just"/>
                      <a:r>
                        <a:rPr kumimoji="0" lang="fr-FR" sz="1600" kern="1200" dirty="0">
                          <a:effectLst/>
                        </a:rPr>
                        <a:t>Argument </a:t>
                      </a:r>
                    </a:p>
                    <a:p>
                      <a:pPr algn="just"/>
                      <a:r>
                        <a:rPr kumimoji="0" lang="fr-FR" sz="1600" kern="1200" dirty="0">
                          <a:effectLst/>
                        </a:rPr>
                        <a:t>logique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est issu du raisonnement de l’auteur : il </a:t>
                      </a:r>
                    </a:p>
                    <a:p>
                      <a:pPr algn="just"/>
                      <a:r>
                        <a:rPr kumimoji="0" lang="fr-FR" sz="1600" kern="1200" dirty="0">
                          <a:effectLst/>
                        </a:rPr>
                        <a:t>se fonde sur la logique du discours.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1"/>
                  </a:ext>
                </a:extLst>
              </a:tr>
              <a:tr h="1067678">
                <a:tc>
                  <a:txBody>
                    <a:bodyPr/>
                    <a:lstStyle/>
                    <a:p>
                      <a:pPr algn="just"/>
                      <a:r>
                        <a:rPr kumimoji="0" lang="fr-FR" sz="1600" kern="1200" dirty="0">
                          <a:effectLst/>
                        </a:rPr>
                        <a:t>Argument </a:t>
                      </a:r>
                    </a:p>
                    <a:p>
                      <a:pPr algn="just"/>
                      <a:r>
                        <a:rPr kumimoji="0" lang="fr-FR" sz="1600" kern="1200" dirty="0">
                          <a:effectLst/>
                        </a:rPr>
                        <a:t>d’autorité</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s’impose car il s’appuie sur des </a:t>
                      </a:r>
                    </a:p>
                    <a:p>
                      <a:pPr algn="just"/>
                      <a:r>
                        <a:rPr kumimoji="0" lang="fr-FR" sz="1600" kern="1200" dirty="0">
                          <a:effectLst/>
                        </a:rPr>
                        <a:t>références connues de tous, qui </a:t>
                      </a:r>
                    </a:p>
                    <a:p>
                      <a:pPr algn="just"/>
                      <a:r>
                        <a:rPr kumimoji="0" lang="fr-FR" sz="1600" kern="1200" dirty="0">
                          <a:effectLst/>
                        </a:rPr>
                        <a:t>apparaissent comme des vérités </a:t>
                      </a:r>
                    </a:p>
                    <a:p>
                      <a:pPr algn="just"/>
                      <a:r>
                        <a:rPr kumimoji="0" lang="fr-FR" sz="1600" kern="1200" dirty="0">
                          <a:effectLst/>
                        </a:rPr>
                        <a:t>d’évidence.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2"/>
                  </a:ext>
                </a:extLst>
              </a:tr>
              <a:tr h="823635">
                <a:tc>
                  <a:txBody>
                    <a:bodyPr/>
                    <a:lstStyle/>
                    <a:p>
                      <a:pPr algn="just"/>
                      <a:r>
                        <a:rPr kumimoji="0" lang="fr-FR" sz="1600" kern="1200" dirty="0">
                          <a:effectLst/>
                        </a:rPr>
                        <a:t>Argument de </a:t>
                      </a:r>
                    </a:p>
                    <a:p>
                      <a:pPr algn="just"/>
                      <a:r>
                        <a:rPr kumimoji="0" lang="fr-FR" sz="1600" kern="1200" dirty="0">
                          <a:effectLst/>
                        </a:rPr>
                        <a:t>valeur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se réfère à un système de valeurs </a:t>
                      </a:r>
                    </a:p>
                    <a:p>
                      <a:pPr algn="just"/>
                      <a:r>
                        <a:rPr kumimoji="0" lang="fr-FR" sz="1600" kern="1200" dirty="0">
                          <a:effectLst/>
                        </a:rPr>
                        <a:t>(morales, religieuses, sociales...) bien </a:t>
                      </a:r>
                    </a:p>
                    <a:p>
                      <a:pPr algn="just"/>
                      <a:r>
                        <a:rPr kumimoji="0" lang="fr-FR" sz="1600" kern="1200" dirty="0">
                          <a:effectLst/>
                        </a:rPr>
                        <a:t>installées.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3"/>
                  </a:ext>
                </a:extLst>
              </a:tr>
              <a:tr h="823635">
                <a:tc>
                  <a:txBody>
                    <a:bodyPr/>
                    <a:lstStyle/>
                    <a:p>
                      <a:pPr algn="just"/>
                      <a:r>
                        <a:rPr kumimoji="0" lang="fr-FR" sz="1600" kern="1200" dirty="0">
                          <a:effectLst/>
                        </a:rPr>
                        <a:t>Argument </a:t>
                      </a:r>
                    </a:p>
                    <a:p>
                      <a:pPr algn="just"/>
                      <a:r>
                        <a:rPr kumimoji="0" lang="fr-FR" sz="1600" kern="1200" dirty="0">
                          <a:effectLst/>
                        </a:rPr>
                        <a:t>d’expérience</a:t>
                      </a: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se fonde sur le recours à des faits, à </a:t>
                      </a:r>
                    </a:p>
                    <a:p>
                      <a:pPr algn="just"/>
                      <a:r>
                        <a:rPr kumimoji="0" lang="fr-FR" sz="1600" kern="1200" dirty="0">
                          <a:effectLst/>
                        </a:rPr>
                        <a:t>des témoignages : il est directement issu </a:t>
                      </a:r>
                    </a:p>
                    <a:p>
                      <a:pPr algn="just"/>
                      <a:r>
                        <a:rPr kumimoji="0" lang="fr-FR" sz="1600" kern="1200" dirty="0">
                          <a:effectLst/>
                        </a:rPr>
                        <a:t>d’exemples, il est concret.</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4"/>
                  </a:ext>
                </a:extLst>
              </a:tr>
              <a:tr h="1130862">
                <a:tc>
                  <a:txBody>
                    <a:bodyPr/>
                    <a:lstStyle/>
                    <a:p>
                      <a:pPr algn="just"/>
                      <a:r>
                        <a:rPr kumimoji="0" lang="fr-FR" sz="1600" kern="1200" dirty="0">
                          <a:effectLst/>
                        </a:rPr>
                        <a:t>Argument </a:t>
                      </a:r>
                      <a:r>
                        <a:rPr kumimoji="0" lang="fr-FR" sz="1600" i="1" kern="1200" dirty="0">
                          <a:effectLst/>
                        </a:rPr>
                        <a:t>ad </a:t>
                      </a:r>
                    </a:p>
                    <a:p>
                      <a:pPr algn="just"/>
                      <a:r>
                        <a:rPr kumimoji="0" lang="fr-FR" sz="1600" i="1" kern="1200" dirty="0">
                          <a:effectLst/>
                        </a:rPr>
                        <a:t>Hominem, </a:t>
                      </a:r>
                      <a:r>
                        <a:rPr kumimoji="0" lang="fr-FR" sz="1600" i="0" kern="1200" dirty="0">
                          <a:effectLst/>
                        </a:rPr>
                        <a:t>réfutation </a:t>
                      </a:r>
                      <a:r>
                        <a:rPr kumimoji="0" lang="fr-FR" sz="1600" i="1" kern="1200" dirty="0">
                          <a:effectLst/>
                        </a:rPr>
                        <a:t>ad hominem</a:t>
                      </a:r>
                    </a:p>
                    <a:p>
                      <a:pPr algn="just"/>
                      <a:endParaRPr kumimoji="0" lang="fr-FR" sz="1600" kern="1200" dirty="0">
                        <a:effectLst/>
                      </a:endParaRP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est choisi en fonction de la personnalité </a:t>
                      </a:r>
                    </a:p>
                    <a:p>
                      <a:pPr algn="just"/>
                      <a:r>
                        <a:rPr kumimoji="0" lang="fr-FR" sz="1600" kern="1200" dirty="0">
                          <a:effectLst/>
                        </a:rPr>
                        <a:t>du destinataire : il est particulièrement </a:t>
                      </a:r>
                    </a:p>
                    <a:p>
                      <a:pPr algn="just"/>
                      <a:r>
                        <a:rPr kumimoji="0" lang="fr-FR" sz="1600" kern="1200" dirty="0">
                          <a:effectLst/>
                        </a:rPr>
                        <a:t>adapté à sa sensibilité, à ses goûts, à sa </a:t>
                      </a:r>
                    </a:p>
                    <a:p>
                      <a:pPr algn="just"/>
                      <a:r>
                        <a:rPr kumimoji="0" lang="fr-FR" sz="1600" kern="1200" dirty="0">
                          <a:effectLst/>
                        </a:rPr>
                        <a:t>culture, à son vécu. On l’attaque là-dessus pour le discréditer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6793476"/>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7777C-6A9C-4826-B718-8DC1FF49D525}"/>
              </a:ext>
            </a:extLst>
          </p:cNvPr>
          <p:cNvSpPr>
            <a:spLocks noGrp="1"/>
          </p:cNvSpPr>
          <p:nvPr>
            <p:ph type="title"/>
          </p:nvPr>
        </p:nvSpPr>
        <p:spPr>
          <a:xfrm>
            <a:off x="838200" y="-106532"/>
            <a:ext cx="10515600" cy="1109710"/>
          </a:xfrm>
        </p:spPr>
        <p:txBody>
          <a:bodyPr>
            <a:normAutofit/>
          </a:bodyPr>
          <a:lstStyle/>
          <a:p>
            <a:r>
              <a:rPr lang="fr-FR" altLang="fr-FR" dirty="0">
                <a:solidFill>
                  <a:schemeClr val="tx2"/>
                </a:solidFill>
                <a:latin typeface="Times New Roman" panose="02020603050405020304" pitchFamily="18" charset="0"/>
                <a:cs typeface="Times New Roman" panose="02020603050405020304" pitchFamily="18" charset="0"/>
              </a:rPr>
              <a:t>TYPES D’ARGUMENTS 2</a:t>
            </a:r>
            <a:endParaRPr lang="fr-FR" dirty="0"/>
          </a:p>
        </p:txBody>
      </p:sp>
      <p:graphicFrame>
        <p:nvGraphicFramePr>
          <p:cNvPr id="7" name="Espace réservé du contenu 6">
            <a:extLst>
              <a:ext uri="{FF2B5EF4-FFF2-40B4-BE49-F238E27FC236}">
                <a16:creationId xmlns:a16="http://schemas.microsoft.com/office/drawing/2014/main" id="{E19CF3CD-9BD1-493E-91DF-4BB2FBF3562A}"/>
              </a:ext>
            </a:extLst>
          </p:cNvPr>
          <p:cNvGraphicFramePr>
            <a:graphicFrameLocks noGrp="1"/>
          </p:cNvGraphicFramePr>
          <p:nvPr>
            <p:ph idx="1"/>
            <p:extLst/>
          </p:nvPr>
        </p:nvGraphicFramePr>
        <p:xfrm>
          <a:off x="838200" y="136525"/>
          <a:ext cx="10528177" cy="6150286"/>
        </p:xfrm>
        <a:graphic>
          <a:graphicData uri="http://schemas.openxmlformats.org/drawingml/2006/table">
            <a:tbl>
              <a:tblPr firstRow="1" bandRow="1">
                <a:tableStyleId>{21E4AEA4-8DFA-4A89-87EB-49C32662AFE0}</a:tableStyleId>
              </a:tblPr>
              <a:tblGrid>
                <a:gridCol w="5243004">
                  <a:extLst>
                    <a:ext uri="{9D8B030D-6E8A-4147-A177-3AD203B41FA5}">
                      <a16:colId xmlns:a16="http://schemas.microsoft.com/office/drawing/2014/main" val="767397607"/>
                    </a:ext>
                  </a:extLst>
                </a:gridCol>
                <a:gridCol w="5285173">
                  <a:extLst>
                    <a:ext uri="{9D8B030D-6E8A-4147-A177-3AD203B41FA5}">
                      <a16:colId xmlns:a16="http://schemas.microsoft.com/office/drawing/2014/main" val="1326975842"/>
                    </a:ext>
                  </a:extLst>
                </a:gridCol>
              </a:tblGrid>
              <a:tr h="372416">
                <a:tc>
                  <a:txBody>
                    <a:bodyPr/>
                    <a:lstStyle/>
                    <a:p>
                      <a:r>
                        <a:rPr lang="fr-FR" dirty="0"/>
                        <a:t>Type d’argument</a:t>
                      </a:r>
                    </a:p>
                  </a:txBody>
                  <a:tcPr/>
                </a:tc>
                <a:tc>
                  <a:txBody>
                    <a:bodyPr/>
                    <a:lstStyle/>
                    <a:p>
                      <a:r>
                        <a:rPr lang="fr-FR" dirty="0"/>
                        <a:t>Construction </a:t>
                      </a:r>
                    </a:p>
                  </a:txBody>
                  <a:tcPr/>
                </a:tc>
                <a:extLst>
                  <a:ext uri="{0D108BD9-81ED-4DB2-BD59-A6C34878D82A}">
                    <a16:rowId xmlns:a16="http://schemas.microsoft.com/office/drawing/2014/main" val="2781254259"/>
                  </a:ext>
                </a:extLst>
              </a:tr>
              <a:tr h="642801">
                <a:tc>
                  <a:txBody>
                    <a:bodyPr/>
                    <a:lstStyle/>
                    <a:p>
                      <a:r>
                        <a:rPr lang="fr-FR" dirty="0"/>
                        <a:t>Argument par la menace</a:t>
                      </a:r>
                    </a:p>
                    <a:p>
                      <a:endParaRPr lang="fr-FR" dirty="0"/>
                    </a:p>
                  </a:txBody>
                  <a:tcPr/>
                </a:tc>
                <a:tc>
                  <a:txBody>
                    <a:bodyPr/>
                    <a:lstStyle/>
                    <a:p>
                      <a:r>
                        <a:rPr lang="fr-FR" dirty="0"/>
                        <a:t>= Les conséquences négatives</a:t>
                      </a:r>
                    </a:p>
                    <a:p>
                      <a:endParaRPr lang="fr-FR" dirty="0"/>
                    </a:p>
                  </a:txBody>
                  <a:tcPr/>
                </a:tc>
                <a:extLst>
                  <a:ext uri="{0D108BD9-81ED-4DB2-BD59-A6C34878D82A}">
                    <a16:rowId xmlns:a16="http://schemas.microsoft.com/office/drawing/2014/main" val="2661348310"/>
                  </a:ext>
                </a:extLst>
              </a:tr>
              <a:tr h="642801">
                <a:tc>
                  <a:txBody>
                    <a:bodyPr/>
                    <a:lstStyle/>
                    <a:p>
                      <a:r>
                        <a:rPr lang="fr-FR" dirty="0"/>
                        <a:t>Argument de direction</a:t>
                      </a:r>
                    </a:p>
                    <a:p>
                      <a:endParaRPr lang="fr-FR" dirty="0"/>
                    </a:p>
                  </a:txBody>
                  <a:tcPr/>
                </a:tc>
                <a:tc>
                  <a:txBody>
                    <a:bodyPr/>
                    <a:lstStyle/>
                    <a:p>
                      <a:r>
                        <a:rPr lang="fr-FR" dirty="0"/>
                        <a:t>=prévenir d’une pente savonneuse</a:t>
                      </a:r>
                    </a:p>
                  </a:txBody>
                  <a:tcPr/>
                </a:tc>
                <a:extLst>
                  <a:ext uri="{0D108BD9-81ED-4DB2-BD59-A6C34878D82A}">
                    <a16:rowId xmlns:a16="http://schemas.microsoft.com/office/drawing/2014/main" val="1513781903"/>
                  </a:ext>
                </a:extLst>
              </a:tr>
              <a:tr h="1193772">
                <a:tc>
                  <a:txBody>
                    <a:bodyPr/>
                    <a:lstStyle/>
                    <a:p>
                      <a:r>
                        <a:rPr lang="fr-FR" dirty="0"/>
                        <a:t>L’argument par comparaison (ou par analogie « au sens large »)</a:t>
                      </a:r>
                    </a:p>
                    <a:p>
                      <a:endParaRPr lang="fr-FR" dirty="0"/>
                    </a:p>
                  </a:txBody>
                  <a:tcPr/>
                </a:tc>
                <a:tc>
                  <a:txBody>
                    <a:bodyPr/>
                    <a:lstStyle/>
                    <a:p>
                      <a:r>
                        <a:rPr lang="fr-FR" dirty="0"/>
                        <a:t>établir un parallèle entre ce dont on est en train de parler (le thème) et un autre objet ou une autre situation</a:t>
                      </a:r>
                    </a:p>
                    <a:p>
                      <a:endParaRPr lang="fr-FR" dirty="0"/>
                    </a:p>
                  </a:txBody>
                  <a:tcPr/>
                </a:tc>
                <a:extLst>
                  <a:ext uri="{0D108BD9-81ED-4DB2-BD59-A6C34878D82A}">
                    <a16:rowId xmlns:a16="http://schemas.microsoft.com/office/drawing/2014/main" val="3264557576"/>
                  </a:ext>
                </a:extLst>
              </a:tr>
              <a:tr h="372416">
                <a:tc>
                  <a:txBody>
                    <a:bodyPr/>
                    <a:lstStyle/>
                    <a:p>
                      <a:r>
                        <a:rPr lang="fr-FR" dirty="0"/>
                        <a:t>Argument par le précédent</a:t>
                      </a:r>
                    </a:p>
                  </a:txBody>
                  <a:tcPr/>
                </a:tc>
                <a:tc>
                  <a:txBody>
                    <a:bodyPr/>
                    <a:lstStyle/>
                    <a:p>
                      <a:r>
                        <a:rPr lang="fr-FR" dirty="0"/>
                        <a:t>Référence au passé</a:t>
                      </a:r>
                    </a:p>
                  </a:txBody>
                  <a:tcPr/>
                </a:tc>
                <a:extLst>
                  <a:ext uri="{0D108BD9-81ED-4DB2-BD59-A6C34878D82A}">
                    <a16:rowId xmlns:a16="http://schemas.microsoft.com/office/drawing/2014/main" val="3636928904"/>
                  </a:ext>
                </a:extLst>
              </a:tr>
              <a:tr h="653546">
                <a:tc>
                  <a:txBody>
                    <a:bodyPr/>
                    <a:lstStyle/>
                    <a:p>
                      <a:r>
                        <a:rPr lang="fr-FR" dirty="0"/>
                        <a:t>Argument a fortiori </a:t>
                      </a:r>
                    </a:p>
                  </a:txBody>
                  <a:tcPr/>
                </a:tc>
                <a:tc>
                  <a:txBody>
                    <a:bodyPr/>
                    <a:lstStyle/>
                    <a:p>
                      <a:r>
                        <a:rPr lang="fr-FR" dirty="0"/>
                        <a:t>Cet argument pose que si l’on admet (ou refuse) une proposition A, alors on accepte (ou refuse), à plus forte raison, une proposition B.</a:t>
                      </a:r>
                    </a:p>
                    <a:p>
                      <a:endParaRPr lang="fr-FR" dirty="0"/>
                    </a:p>
                  </a:txBody>
                  <a:tcPr/>
                </a:tc>
                <a:extLst>
                  <a:ext uri="{0D108BD9-81ED-4DB2-BD59-A6C34878D82A}">
                    <a16:rowId xmlns:a16="http://schemas.microsoft.com/office/drawing/2014/main" val="1550442024"/>
                  </a:ext>
                </a:extLst>
              </a:tr>
              <a:tr h="372416">
                <a:tc>
                  <a:txBody>
                    <a:bodyPr/>
                    <a:lstStyle/>
                    <a:p>
                      <a:r>
                        <a:rPr lang="fr-FR" dirty="0"/>
                        <a:t>Argument par la cause / par l’effet</a:t>
                      </a:r>
                    </a:p>
                  </a:txBody>
                  <a:tcPr/>
                </a:tc>
                <a:tc>
                  <a:txBody>
                    <a:bodyPr/>
                    <a:lstStyle/>
                    <a:p>
                      <a:r>
                        <a:rPr lang="fr-FR" dirty="0"/>
                        <a:t>On parle d’argument par la cause lorsqu’un état de fait E est en discussion, et qu’on utilise l’affirmation de l’existence de sa cause C pour renforcer l’affirmation de la réalité de E : « E doit être le cas, puisque C est le cas, et que C provoque/fait advenir/cause E ».</a:t>
                      </a:r>
                    </a:p>
                    <a:p>
                      <a:endParaRPr lang="fr-FR" dirty="0"/>
                    </a:p>
                  </a:txBody>
                  <a:tcPr/>
                </a:tc>
                <a:extLst>
                  <a:ext uri="{0D108BD9-81ED-4DB2-BD59-A6C34878D82A}">
                    <a16:rowId xmlns:a16="http://schemas.microsoft.com/office/drawing/2014/main" val="1434613285"/>
                  </a:ext>
                </a:extLst>
              </a:tr>
            </a:tbl>
          </a:graphicData>
        </a:graphic>
      </p:graphicFrame>
      <p:sp>
        <p:nvSpPr>
          <p:cNvPr id="4" name="Espace réservé de la date 3">
            <a:extLst>
              <a:ext uri="{FF2B5EF4-FFF2-40B4-BE49-F238E27FC236}">
                <a16:creationId xmlns:a16="http://schemas.microsoft.com/office/drawing/2014/main" id="{6FD5F7F4-AF2A-4249-AC6B-094FD5C66E0B}"/>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F4B5B846-F8F0-4ABF-A429-D600AEFE1FE4}"/>
              </a:ext>
            </a:extLst>
          </p:cNvPr>
          <p:cNvSpPr>
            <a:spLocks noGrp="1"/>
          </p:cNvSpPr>
          <p:nvPr>
            <p:ph type="ftr" sz="quarter" idx="11"/>
          </p:nvPr>
        </p:nvSpPr>
        <p:spPr/>
        <p:txBody>
          <a:bodyPr/>
          <a:lstStyle/>
          <a:p>
            <a:r>
              <a:rPr lang="fr-FR" dirty="0"/>
              <a:t>Départements LANGUES et RELATIONS HUMAINES</a:t>
            </a:r>
          </a:p>
        </p:txBody>
      </p:sp>
      <p:sp>
        <p:nvSpPr>
          <p:cNvPr id="6" name="Espace réservé du numéro de diapositive 5">
            <a:extLst>
              <a:ext uri="{FF2B5EF4-FFF2-40B4-BE49-F238E27FC236}">
                <a16:creationId xmlns:a16="http://schemas.microsoft.com/office/drawing/2014/main" id="{7D1BCA7D-2AE9-4039-AF3C-EDE74D58D161}"/>
              </a:ext>
            </a:extLst>
          </p:cNvPr>
          <p:cNvSpPr>
            <a:spLocks noGrp="1"/>
          </p:cNvSpPr>
          <p:nvPr>
            <p:ph type="sldNum" sz="quarter" idx="12"/>
          </p:nvPr>
        </p:nvSpPr>
        <p:spPr/>
        <p:txBody>
          <a:bodyPr/>
          <a:lstStyle/>
          <a:p>
            <a:fld id="{0A0A4CEA-42F4-4DA3-9091-0B54AF15E387}" type="slidenum">
              <a:rPr lang="fr-FR" smtClean="0"/>
              <a:t>11</a:t>
            </a:fld>
            <a:endParaRPr lang="fr-FR" dirty="0"/>
          </a:p>
        </p:txBody>
      </p:sp>
    </p:spTree>
    <p:extLst>
      <p:ext uri="{BB962C8B-B14F-4D97-AF65-F5344CB8AC3E}">
        <p14:creationId xmlns:p14="http://schemas.microsoft.com/office/powerpoint/2010/main" val="259490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1"/>
          <p:cNvSpPr>
            <a:spLocks noGrp="1"/>
          </p:cNvSpPr>
          <p:nvPr>
            <p:ph type="title"/>
          </p:nvPr>
        </p:nvSpPr>
        <p:spPr>
          <a:xfrm>
            <a:off x="3270827" y="215511"/>
            <a:ext cx="5802745" cy="623166"/>
          </a:xfrm>
        </p:spPr>
        <p:txBody>
          <a:bodyPr>
            <a:normAutofit/>
          </a:bodyPr>
          <a:lstStyle/>
          <a:p>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GESTION DES EXEMPLES</a:t>
            </a:r>
          </a:p>
        </p:txBody>
      </p:sp>
      <p:graphicFrame>
        <p:nvGraphicFramePr>
          <p:cNvPr id="6" name="Espace réservé du contenu 5"/>
          <p:cNvGraphicFramePr>
            <a:graphicFrameLocks noGrp="1"/>
          </p:cNvGraphicFramePr>
          <p:nvPr>
            <p:ph idx="1"/>
            <p:extLst/>
          </p:nvPr>
        </p:nvGraphicFramePr>
        <p:xfrm>
          <a:off x="203200" y="2089123"/>
          <a:ext cx="7527636" cy="2743086"/>
        </p:xfrm>
        <a:graphic>
          <a:graphicData uri="http://schemas.openxmlformats.org/drawingml/2006/table">
            <a:tbl>
              <a:tblPr firstRow="1" bandRow="1">
                <a:tableStyleId>{21E4AEA4-8DFA-4A89-87EB-49C32662AFE0}</a:tableStyleId>
              </a:tblPr>
              <a:tblGrid>
                <a:gridCol w="3763818">
                  <a:extLst>
                    <a:ext uri="{9D8B030D-6E8A-4147-A177-3AD203B41FA5}">
                      <a16:colId xmlns:a16="http://schemas.microsoft.com/office/drawing/2014/main" val="20000"/>
                    </a:ext>
                  </a:extLst>
                </a:gridCol>
                <a:gridCol w="3763818">
                  <a:extLst>
                    <a:ext uri="{9D8B030D-6E8A-4147-A177-3AD203B41FA5}">
                      <a16:colId xmlns:a16="http://schemas.microsoft.com/office/drawing/2014/main" val="20001"/>
                    </a:ext>
                  </a:extLst>
                </a:gridCol>
              </a:tblGrid>
              <a:tr h="197645">
                <a:tc>
                  <a:txBody>
                    <a:bodyPr/>
                    <a:lstStyle/>
                    <a:p>
                      <a:pPr algn="just"/>
                      <a:r>
                        <a:rPr lang="fr-FR" sz="1800" dirty="0">
                          <a:latin typeface="Times New Roman" panose="02020603050405020304" pitchFamily="18" charset="0"/>
                          <a:cs typeface="Times New Roman" panose="02020603050405020304" pitchFamily="18" charset="0"/>
                        </a:rPr>
                        <a:t>Types d’exemples</a:t>
                      </a:r>
                    </a:p>
                  </a:txBody>
                  <a:tcPr marT="45701" marB="45701"/>
                </a:tc>
                <a:tc>
                  <a:txBody>
                    <a:bodyPr/>
                    <a:lstStyle/>
                    <a:p>
                      <a:pPr algn="just"/>
                      <a:r>
                        <a:rPr lang="fr-FR" sz="1800" dirty="0">
                          <a:latin typeface="Times New Roman" panose="02020603050405020304" pitchFamily="18" charset="0"/>
                          <a:cs typeface="Times New Roman" panose="02020603050405020304" pitchFamily="18" charset="0"/>
                        </a:rPr>
                        <a:t>Fonction</a:t>
                      </a:r>
                    </a:p>
                  </a:txBody>
                  <a:tcPr marT="45701" marB="45701"/>
                </a:tc>
                <a:extLst>
                  <a:ext uri="{0D108BD9-81ED-4DB2-BD59-A6C34878D82A}">
                    <a16:rowId xmlns:a16="http://schemas.microsoft.com/office/drawing/2014/main" val="10000"/>
                  </a:ext>
                </a:extLst>
              </a:tr>
              <a:tr h="640022">
                <a:tc>
                  <a:txBody>
                    <a:bodyPr/>
                    <a:lstStyle/>
                    <a:p>
                      <a:pPr algn="just"/>
                      <a:r>
                        <a:rPr kumimoji="0" lang="fr-FR" sz="1800" kern="1200" dirty="0">
                          <a:effectLst/>
                          <a:latin typeface="Times New Roman" panose="02020603050405020304" pitchFamily="18" charset="0"/>
                          <a:cs typeface="Times New Roman" panose="02020603050405020304" pitchFamily="18" charset="0"/>
                        </a:rPr>
                        <a:t>Exemple illustratif </a:t>
                      </a:r>
                    </a:p>
                    <a:p>
                      <a:pPr algn="just"/>
                      <a:r>
                        <a:rPr kumimoji="0" lang="fr-FR" sz="1800" kern="1200" dirty="0">
                          <a:effectLst/>
                          <a:latin typeface="Times New Roman" panose="02020603050405020304" pitchFamily="18" charset="0"/>
                          <a:cs typeface="Times New Roman" panose="02020603050405020304" pitchFamily="18" charset="0"/>
                        </a:rPr>
                        <a:t>(le plus courant)</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tc>
                  <a:txBody>
                    <a:bodyPr/>
                    <a:lstStyle/>
                    <a:p>
                      <a:pPr algn="just"/>
                      <a:r>
                        <a:rPr kumimoji="0" lang="fr-FR" sz="1800" kern="1200" dirty="0">
                          <a:effectLst/>
                          <a:latin typeface="Times New Roman" panose="02020603050405020304" pitchFamily="18" charset="0"/>
                          <a:cs typeface="Times New Roman" panose="02020603050405020304" pitchFamily="18" charset="0"/>
                        </a:rPr>
                        <a:t>Cas particulier qui vérifie l’idée </a:t>
                      </a:r>
                    </a:p>
                    <a:p>
                      <a:pPr algn="just"/>
                      <a:r>
                        <a:rPr kumimoji="0" lang="fr-FR" sz="1800" kern="1200" dirty="0">
                          <a:effectLst/>
                          <a:latin typeface="Times New Roman" panose="02020603050405020304" pitchFamily="18" charset="0"/>
                          <a:cs typeface="Times New Roman" panose="02020603050405020304" pitchFamily="18" charset="0"/>
                        </a:rPr>
                        <a:t>générale de l’argument</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extLst>
                  <a:ext uri="{0D108BD9-81ED-4DB2-BD59-A6C34878D82A}">
                    <a16:rowId xmlns:a16="http://schemas.microsoft.com/office/drawing/2014/main" val="10001"/>
                  </a:ext>
                </a:extLst>
              </a:tr>
              <a:tr h="1737260">
                <a:tc>
                  <a:txBody>
                    <a:bodyPr/>
                    <a:lstStyle/>
                    <a:p>
                      <a:pPr algn="just"/>
                      <a:r>
                        <a:rPr kumimoji="0" lang="fr-FR" sz="1800" kern="1200" dirty="0">
                          <a:effectLst/>
                          <a:latin typeface="Times New Roman" panose="02020603050405020304" pitchFamily="18" charset="0"/>
                          <a:cs typeface="Times New Roman" panose="02020603050405020304" pitchFamily="18" charset="0"/>
                        </a:rPr>
                        <a:t>Exemple </a:t>
                      </a:r>
                    </a:p>
                    <a:p>
                      <a:pPr algn="just"/>
                      <a:r>
                        <a:rPr kumimoji="0" lang="fr-FR" sz="1800" kern="1200" dirty="0">
                          <a:effectLst/>
                          <a:latin typeface="Times New Roman" panose="02020603050405020304" pitchFamily="18" charset="0"/>
                          <a:cs typeface="Times New Roman" panose="02020603050405020304" pitchFamily="18" charset="0"/>
                        </a:rPr>
                        <a:t>démonstratif ou </a:t>
                      </a:r>
                    </a:p>
                    <a:p>
                      <a:pPr algn="just"/>
                      <a:r>
                        <a:rPr kumimoji="0" lang="fr-FR" sz="1800" kern="1200" dirty="0">
                          <a:effectLst/>
                          <a:latin typeface="Times New Roman" panose="02020603050405020304" pitchFamily="18" charset="0"/>
                          <a:cs typeface="Times New Roman" panose="02020603050405020304" pitchFamily="18" charset="0"/>
                        </a:rPr>
                        <a:t>argumentatif</a:t>
                      </a:r>
                    </a:p>
                    <a:p>
                      <a:pPr algn="just"/>
                      <a:endParaRPr lang="fr-FR" sz="1800" dirty="0">
                        <a:latin typeface="Times New Roman" panose="02020603050405020304" pitchFamily="18" charset="0"/>
                        <a:cs typeface="Times New Roman" panose="02020603050405020304" pitchFamily="18" charset="0"/>
                      </a:endParaRPr>
                    </a:p>
                  </a:txBody>
                  <a:tcPr marT="45701" marB="45701"/>
                </a:tc>
                <a:tc>
                  <a:txBody>
                    <a:bodyPr/>
                    <a:lstStyle/>
                    <a:p>
                      <a:pPr algn="just"/>
                      <a:r>
                        <a:rPr kumimoji="0" lang="fr-FR" sz="1800" kern="1200" dirty="0">
                          <a:effectLst/>
                          <a:latin typeface="Times New Roman" panose="02020603050405020304" pitchFamily="18" charset="0"/>
                          <a:cs typeface="Times New Roman" panose="02020603050405020304" pitchFamily="18" charset="0"/>
                        </a:rPr>
                        <a:t>On se sert du cas particulier </a:t>
                      </a:r>
                    </a:p>
                    <a:p>
                      <a:pPr algn="just"/>
                      <a:r>
                        <a:rPr kumimoji="0" lang="fr-FR" sz="1800" kern="1200" dirty="0">
                          <a:effectLst/>
                          <a:latin typeface="Times New Roman" panose="02020603050405020304" pitchFamily="18" charset="0"/>
                          <a:cs typeface="Times New Roman" panose="02020603050405020304" pitchFamily="18" charset="0"/>
                        </a:rPr>
                        <a:t>pour en induire une idée </a:t>
                      </a:r>
                    </a:p>
                    <a:p>
                      <a:pPr algn="just"/>
                      <a:r>
                        <a:rPr kumimoji="0" lang="fr-FR" sz="1800" kern="1200" dirty="0">
                          <a:effectLst/>
                          <a:latin typeface="Times New Roman" panose="02020603050405020304" pitchFamily="18" charset="0"/>
                          <a:cs typeface="Times New Roman" panose="02020603050405020304" pitchFamily="18" charset="0"/>
                        </a:rPr>
                        <a:t>générale. À la base du </a:t>
                      </a:r>
                    </a:p>
                    <a:p>
                      <a:pPr algn="just"/>
                      <a:r>
                        <a:rPr kumimoji="0" lang="fr-FR" sz="1800" kern="1200" dirty="0">
                          <a:effectLst/>
                          <a:latin typeface="Times New Roman" panose="02020603050405020304" pitchFamily="18" charset="0"/>
                          <a:cs typeface="Times New Roman" panose="02020603050405020304" pitchFamily="18" charset="0"/>
                        </a:rPr>
                        <a:t>raisonnement, ce type </a:t>
                      </a:r>
                    </a:p>
                    <a:p>
                      <a:pPr algn="just"/>
                      <a:r>
                        <a:rPr kumimoji="0" lang="fr-FR" sz="1800" kern="1200" dirty="0">
                          <a:effectLst/>
                          <a:latin typeface="Times New Roman" panose="02020603050405020304" pitchFamily="18" charset="0"/>
                          <a:cs typeface="Times New Roman" panose="02020603050405020304" pitchFamily="18" charset="0"/>
                        </a:rPr>
                        <a:t>d’exemple peut être considéré </a:t>
                      </a:r>
                    </a:p>
                    <a:p>
                      <a:pPr algn="just"/>
                      <a:r>
                        <a:rPr kumimoji="0" lang="fr-FR" sz="1800" kern="1200" dirty="0">
                          <a:effectLst/>
                          <a:latin typeface="Times New Roman" panose="02020603050405020304" pitchFamily="18" charset="0"/>
                          <a:cs typeface="Times New Roman" panose="02020603050405020304" pitchFamily="18" charset="0"/>
                        </a:rPr>
                        <a:t>comme un argument à lui seul.</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extLst>
                  <a:ext uri="{0D108BD9-81ED-4DB2-BD59-A6C34878D82A}">
                    <a16:rowId xmlns:a16="http://schemas.microsoft.com/office/drawing/2014/main" val="10002"/>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176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3F470C-0D39-4078-8795-E473E6DC067E}" type="slidenum">
              <a:rPr lang="fr-FR" altLang="fr-FR" sz="1200">
                <a:solidFill>
                  <a:srgbClr val="D38E27"/>
                </a:solidFill>
                <a:latin typeface="Franklin Gothic Book" panose="020B0503020102020204" pitchFamily="34" charset="0"/>
              </a:rPr>
              <a:pPr>
                <a:spcBef>
                  <a:spcPct val="0"/>
                </a:spcBef>
                <a:buFontTx/>
                <a:buNone/>
              </a:pPr>
              <a:t>12</a:t>
            </a:fld>
            <a:endParaRPr lang="fr-FR" altLang="fr-FR" sz="1200">
              <a:solidFill>
                <a:srgbClr val="D38E27"/>
              </a:solidFill>
              <a:latin typeface="Franklin Gothic Book" panose="020B0503020102020204" pitchFamily="34" charset="0"/>
            </a:endParaRPr>
          </a:p>
        </p:txBody>
      </p:sp>
      <p:pic>
        <p:nvPicPr>
          <p:cNvPr id="31763" name="Picture 2" descr="Résultat de recherche d'images pour &quot;examp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691" y="2497546"/>
            <a:ext cx="3429290" cy="192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2949D89B-8982-4CA6-A65A-CA4D06F15477}"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092836086"/>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a:xfrm>
            <a:off x="1627909" y="99148"/>
            <a:ext cx="8936182" cy="777875"/>
          </a:xfrm>
        </p:spPr>
        <p:txBody>
          <a:bodyPr>
            <a:normAutofit fontScale="90000"/>
          </a:bodyPr>
          <a:lstStyle/>
          <a:p>
            <a:r>
              <a:rPr lang="fr-FR" altLang="fr-FR" sz="3600" dirty="0">
                <a:solidFill>
                  <a:schemeClr val="tx2"/>
                </a:solidFill>
                <a:latin typeface="Times New Roman" panose="02020603050405020304" pitchFamily="18" charset="0"/>
                <a:cs typeface="Times New Roman" panose="02020603050405020304" pitchFamily="18" charset="0"/>
              </a:rPr>
              <a:t>QUELS REGISTRES DE L’ARGUMENTATION?</a:t>
            </a:r>
          </a:p>
        </p:txBody>
      </p:sp>
      <p:graphicFrame>
        <p:nvGraphicFramePr>
          <p:cNvPr id="6" name="Espace réservé du contenu 5"/>
          <p:cNvGraphicFramePr>
            <a:graphicFrameLocks noGrp="1"/>
          </p:cNvGraphicFramePr>
          <p:nvPr>
            <p:ph idx="1"/>
            <p:extLst/>
          </p:nvPr>
        </p:nvGraphicFramePr>
        <p:xfrm>
          <a:off x="1108361" y="959529"/>
          <a:ext cx="9762838" cy="5179075"/>
        </p:xfrm>
        <a:graphic>
          <a:graphicData uri="http://schemas.openxmlformats.org/drawingml/2006/table">
            <a:tbl>
              <a:tblPr firstRow="1" bandRow="1">
                <a:tableStyleId>{5C22544A-7EE6-4342-B048-85BDC9FD1C3A}</a:tableStyleId>
              </a:tblPr>
              <a:tblGrid>
                <a:gridCol w="4881419">
                  <a:extLst>
                    <a:ext uri="{9D8B030D-6E8A-4147-A177-3AD203B41FA5}">
                      <a16:colId xmlns:a16="http://schemas.microsoft.com/office/drawing/2014/main" val="20000"/>
                    </a:ext>
                  </a:extLst>
                </a:gridCol>
                <a:gridCol w="4881419">
                  <a:extLst>
                    <a:ext uri="{9D8B030D-6E8A-4147-A177-3AD203B41FA5}">
                      <a16:colId xmlns:a16="http://schemas.microsoft.com/office/drawing/2014/main" val="20001"/>
                    </a:ext>
                  </a:extLst>
                </a:gridCol>
              </a:tblGrid>
              <a:tr h="315977">
                <a:tc>
                  <a:txBody>
                    <a:bodyPr/>
                    <a:lstStyle/>
                    <a:p>
                      <a:r>
                        <a:rPr lang="fr-FR" sz="1800" b="1" dirty="0">
                          <a:latin typeface="Times New Roman" panose="02020603050405020304" pitchFamily="18" charset="0"/>
                          <a:cs typeface="Times New Roman" panose="02020603050405020304" pitchFamily="18" charset="0"/>
                        </a:rPr>
                        <a:t>Registre</a:t>
                      </a:r>
                    </a:p>
                  </a:txBody>
                  <a:tcPr marT="45721" marB="45721"/>
                </a:tc>
                <a:tc>
                  <a:txBody>
                    <a:bodyPr/>
                    <a:lstStyle/>
                    <a:p>
                      <a:r>
                        <a:rPr lang="fr-FR" sz="1800" dirty="0">
                          <a:latin typeface="Times New Roman" panose="02020603050405020304" pitchFamily="18" charset="0"/>
                          <a:cs typeface="Times New Roman" panose="02020603050405020304" pitchFamily="18" charset="0"/>
                        </a:rPr>
                        <a:t>Effet voulu</a:t>
                      </a:r>
                    </a:p>
                  </a:txBody>
                  <a:tcPr marT="45721" marB="45721"/>
                </a:tc>
                <a:extLst>
                  <a:ext uri="{0D108BD9-81ED-4DB2-BD59-A6C34878D82A}">
                    <a16:rowId xmlns:a16="http://schemas.microsoft.com/office/drawing/2014/main" val="10000"/>
                  </a:ext>
                </a:extLst>
              </a:tr>
              <a:tr h="552960">
                <a:tc>
                  <a:txBody>
                    <a:bodyPr/>
                    <a:lstStyle/>
                    <a:p>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Polémique (du grec</a:t>
                      </a:r>
                      <a:r>
                        <a:rPr kumimoji="0" lang="fr-FR" sz="1800" b="1"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b="1" kern="1200" dirty="0" err="1">
                          <a:solidFill>
                            <a:schemeClr val="dk1"/>
                          </a:solidFill>
                          <a:effectLst/>
                          <a:latin typeface="Times New Roman" panose="02020603050405020304" pitchFamily="18" charset="0"/>
                          <a:ea typeface="+mn-ea"/>
                          <a:cs typeface="Times New Roman" panose="02020603050405020304" pitchFamily="18" charset="0"/>
                        </a:rPr>
                        <a:t>polemos</a:t>
                      </a:r>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 « guerre »)</a:t>
                      </a:r>
                    </a:p>
                    <a:p>
                      <a:endParaRPr lang="fr-FR" sz="1800" b="1" dirty="0">
                        <a:latin typeface="Times New Roman" panose="02020603050405020304" pitchFamily="18" charset="0"/>
                        <a:cs typeface="Times New Roman" panose="02020603050405020304" pitchFamily="18" charset="0"/>
                      </a:endParaRP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Controverser vivement ou agressivement la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thèse adverse</a:t>
                      </a:r>
                    </a:p>
                  </a:txBody>
                  <a:tcPr marT="45721" marB="45721"/>
                </a:tc>
                <a:extLst>
                  <a:ext uri="{0D108BD9-81ED-4DB2-BD59-A6C34878D82A}">
                    <a16:rowId xmlns:a16="http://schemas.microsoft.com/office/drawing/2014/main" val="10001"/>
                  </a:ext>
                </a:extLst>
              </a:tr>
              <a:tr h="789943">
                <a:tc>
                  <a:txBody>
                    <a:bodyPr/>
                    <a:lstStyle/>
                    <a:p>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Pathétique (du grec </a:t>
                      </a:r>
                      <a:r>
                        <a:rPr kumimoji="0" lang="fr-FR" sz="1800" b="1" kern="1200" dirty="0" err="1">
                          <a:solidFill>
                            <a:schemeClr val="dk1"/>
                          </a:solidFill>
                          <a:effectLst/>
                          <a:latin typeface="Times New Roman" panose="02020603050405020304" pitchFamily="18" charset="0"/>
                          <a:ea typeface="+mn-ea"/>
                          <a:cs typeface="Times New Roman" panose="02020603050405020304" pitchFamily="18" charset="0"/>
                        </a:rPr>
                        <a:t>pathein</a:t>
                      </a:r>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 : « souffrir »)</a:t>
                      </a:r>
                    </a:p>
                    <a:p>
                      <a:endParaRPr lang="fr-FR" sz="1800" b="1" dirty="0">
                        <a:latin typeface="Times New Roman" panose="02020603050405020304" pitchFamily="18" charset="0"/>
                        <a:cs typeface="Times New Roman" panose="02020603050405020304" pitchFamily="18" charset="0"/>
                      </a:endParaRP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Émouvoir fortement, provoquer la pitié,</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attendrir, impressionner</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 Procédé de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persuasion.</a:t>
                      </a:r>
                    </a:p>
                  </a:txBody>
                  <a:tcPr marT="45721" marB="45721"/>
                </a:tc>
                <a:extLst>
                  <a:ext uri="{0D108BD9-81ED-4DB2-BD59-A6C34878D82A}">
                    <a16:rowId xmlns:a16="http://schemas.microsoft.com/office/drawing/2014/main" val="10002"/>
                  </a:ext>
                </a:extLst>
              </a:tr>
              <a:tr h="789943">
                <a:tc>
                  <a:txBody>
                    <a:bodyPr/>
                    <a:lstStyle/>
                    <a:p>
                      <a:r>
                        <a:rPr lang="fr-FR" sz="1800" b="1" dirty="0">
                          <a:latin typeface="Times New Roman" panose="02020603050405020304" pitchFamily="18" charset="0"/>
                          <a:cs typeface="Times New Roman" panose="02020603050405020304" pitchFamily="18" charset="0"/>
                        </a:rPr>
                        <a:t>Lyrique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Susciter une émotion poétique,</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communiquer des sentiments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personnels.</a:t>
                      </a:r>
                    </a:p>
                  </a:txBody>
                  <a:tcPr marT="45721" marB="45721"/>
                </a:tc>
                <a:extLst>
                  <a:ext uri="{0D108BD9-81ED-4DB2-BD59-A6C34878D82A}">
                    <a16:rowId xmlns:a16="http://schemas.microsoft.com/office/drawing/2014/main" val="10003"/>
                  </a:ext>
                </a:extLst>
              </a:tr>
              <a:tr h="789943">
                <a:tc>
                  <a:txBody>
                    <a:bodyPr/>
                    <a:lstStyle/>
                    <a:p>
                      <a:r>
                        <a:rPr lang="fr-FR" sz="1800" b="1" dirty="0">
                          <a:latin typeface="Times New Roman" panose="02020603050405020304" pitchFamily="18" charset="0"/>
                          <a:cs typeface="Times New Roman" panose="02020603050405020304" pitchFamily="18" charset="0"/>
                        </a:rPr>
                        <a:t>Comique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Amuser, susciter ainsi l’intérêt d’un destinataire mieux disposé à comprendre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une thèse</a:t>
                      </a:r>
                    </a:p>
                  </a:txBody>
                  <a:tcPr marT="45721" marB="45721"/>
                </a:tc>
                <a:extLst>
                  <a:ext uri="{0D108BD9-81ED-4DB2-BD59-A6C34878D82A}">
                    <a16:rowId xmlns:a16="http://schemas.microsoft.com/office/drawing/2014/main" val="10004"/>
                  </a:ext>
                </a:extLst>
              </a:tr>
              <a:tr h="552960">
                <a:tc>
                  <a:txBody>
                    <a:bodyPr/>
                    <a:lstStyle/>
                    <a:p>
                      <a:r>
                        <a:rPr lang="fr-FR" sz="1800" b="1" dirty="0">
                          <a:latin typeface="Times New Roman" panose="02020603050405020304" pitchFamily="18" charset="0"/>
                          <a:cs typeface="Times New Roman" panose="02020603050405020304" pitchFamily="18" charset="0"/>
                        </a:rPr>
                        <a:t>Laudatif</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Faire l’éloge de quelqu’un ou d’une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thèse.</a:t>
                      </a:r>
                    </a:p>
                  </a:txBody>
                  <a:tcPr marT="45721" marB="45721"/>
                </a:tc>
                <a:extLst>
                  <a:ext uri="{0D108BD9-81ED-4DB2-BD59-A6C34878D82A}">
                    <a16:rowId xmlns:a16="http://schemas.microsoft.com/office/drawing/2014/main" val="10005"/>
                  </a:ext>
                </a:extLst>
              </a:tr>
              <a:tr h="789943">
                <a:tc>
                  <a:txBody>
                    <a:bodyPr/>
                    <a:lstStyle/>
                    <a:p>
                      <a:r>
                        <a:rPr lang="fr-FR" sz="1800" b="1" dirty="0">
                          <a:latin typeface="Times New Roman" panose="02020603050405020304" pitchFamily="18" charset="0"/>
                          <a:cs typeface="Times New Roman" panose="02020603050405020304" pitchFamily="18" charset="0"/>
                        </a:rPr>
                        <a:t>Didactique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Délivrer un enseignement, donner une leçon, qui restera dans les mémoires</a:t>
                      </a:r>
                    </a:p>
                  </a:txBody>
                  <a:tcPr marT="45721" marB="45721"/>
                </a:tc>
                <a:extLst>
                  <a:ext uri="{0D108BD9-81ED-4DB2-BD59-A6C34878D82A}">
                    <a16:rowId xmlns:a16="http://schemas.microsoft.com/office/drawing/2014/main" val="10006"/>
                  </a:ext>
                </a:extLst>
              </a:tr>
            </a:tbl>
          </a:graphicData>
        </a:graphic>
      </p:graphicFrame>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2798"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6420FA4-4ADF-4F6A-89BD-19B548EA6A0F}" type="slidenum">
              <a:rPr lang="fr-FR" altLang="fr-FR" sz="1200">
                <a:solidFill>
                  <a:srgbClr val="D38E27"/>
                </a:solidFill>
                <a:latin typeface="Franklin Gothic Book" panose="020B0503020102020204" pitchFamily="34" charset="0"/>
              </a:rPr>
              <a:pPr>
                <a:spcBef>
                  <a:spcPct val="0"/>
                </a:spcBef>
                <a:buFontTx/>
                <a:buNone/>
              </a:pPr>
              <a:t>13</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2FF2DFC2-B98D-4971-B0D5-9D5D3D898ED0}" type="datetime1">
              <a:rPr lang="fr-FR"/>
              <a:pPr>
                <a:defRPr/>
              </a:pPr>
              <a:t>24/11/2024</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16738962"/>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5491" y="180399"/>
            <a:ext cx="12016509" cy="891020"/>
          </a:xfrm>
        </p:spPr>
        <p:txBody>
          <a:bodyPr>
            <a:normAutofit fontScale="90000"/>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QUELQUES PROCÉDÉS DE STYLE À LA PORTÉE DE TOUS, </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EN VRAC</a:t>
            </a:r>
          </a:p>
        </p:txBody>
      </p:sp>
      <p:sp>
        <p:nvSpPr>
          <p:cNvPr id="33795" name="Espace réservé du contenu 2"/>
          <p:cNvSpPr>
            <a:spLocks noGrp="1"/>
          </p:cNvSpPr>
          <p:nvPr>
            <p:ph idx="1"/>
          </p:nvPr>
        </p:nvSpPr>
        <p:spPr>
          <a:xfrm>
            <a:off x="304800" y="1825624"/>
            <a:ext cx="7592291" cy="3088121"/>
          </a:xfrm>
        </p:spPr>
        <p:txBody>
          <a:bodyPr>
            <a:normAutofit/>
          </a:bodyPr>
          <a:lstStyle/>
          <a:p>
            <a:pPr algn="just">
              <a:buClr>
                <a:schemeClr val="accent5">
                  <a:lumMod val="75000"/>
                </a:schemeClr>
              </a:buClr>
            </a:pPr>
            <a:r>
              <a:rPr lang="fr-FR" altLang="fr-FR" sz="2400" dirty="0">
                <a:latin typeface="Times New Roman" panose="02020603050405020304" pitchFamily="18" charset="0"/>
                <a:cs typeface="Times New Roman" panose="02020603050405020304" pitchFamily="18" charset="0"/>
              </a:rPr>
              <a:t>L’appel au récepteur, la question de l’émetteur, la bonne foi, le crédo sincère, le recours aux normes, la définition, l’appel aux valeurs, l’autorité, la connotation, la formule, le rythme binaire ou ternaire, la gradation de rythme, la gradation de sens, le parallélisme, l’opposition, l’ironie, l’analogie, la pétition de principe, l’itinéraire, le paradoxe, l’inversion, la formule détournée, répétition, jeu de mots, double sens, jeu de sonorités</a:t>
            </a: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379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FA5C3-B7AF-49E9-B1D7-313AC8C6DF10}" type="slidenum">
              <a:rPr lang="fr-FR" altLang="fr-FR" sz="1200">
                <a:solidFill>
                  <a:srgbClr val="D38E27"/>
                </a:solidFill>
                <a:latin typeface="Franklin Gothic Book" panose="020B0503020102020204" pitchFamily="34" charset="0"/>
              </a:rPr>
              <a:pPr>
                <a:spcBef>
                  <a:spcPct val="0"/>
                </a:spcBef>
                <a:buFontTx/>
                <a:buNone/>
              </a:pPr>
              <a:t>14</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8E0DF115-8AAD-46A3-B7E9-39FB66707FA9}" type="datetime1">
              <a:rPr lang="fr-FR"/>
              <a:pPr>
                <a:defRPr/>
              </a:pPr>
              <a:t>24/11/2024</a:t>
            </a:fld>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164" y="1667523"/>
            <a:ext cx="3198655" cy="3404321"/>
          </a:xfrm>
          <a:prstGeom prst="rect">
            <a:avLst/>
          </a:prstGeom>
        </p:spPr>
      </p:pic>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965798294"/>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2035463" y="365125"/>
            <a:ext cx="8121073" cy="909493"/>
          </a:xfrm>
        </p:spPr>
        <p:txBody>
          <a:bodyPr>
            <a:normAutofit fontScale="90000"/>
          </a:bodyPr>
          <a:lstStyle/>
          <a:p>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L’ELOCUTIO ET LES FIGURES DE STYLE</a:t>
            </a:r>
          </a:p>
        </p:txBody>
      </p:sp>
      <p:sp>
        <p:nvSpPr>
          <p:cNvPr id="3" name="Espace réservé du contenu 2"/>
          <p:cNvSpPr>
            <a:spLocks noGrp="1"/>
          </p:cNvSpPr>
          <p:nvPr>
            <p:ph idx="1"/>
          </p:nvPr>
        </p:nvSpPr>
        <p:spPr>
          <a:xfrm>
            <a:off x="3448626" y="2899929"/>
            <a:ext cx="5294745" cy="729961"/>
          </a:xfrm>
        </p:spPr>
        <p:txBody>
          <a:bodyPr>
            <a:normAutofit fontScale="77500" lnSpcReduction="20000"/>
          </a:bodyPr>
          <a:lstStyle/>
          <a:p>
            <a:pPr marL="0" indent="0">
              <a:buNone/>
              <a:defRPr/>
            </a:pPr>
            <a:r>
              <a:rPr lang="fr-FR" dirty="0"/>
              <a:t>Répertoire et énumération: </a:t>
            </a:r>
            <a:r>
              <a:rPr lang="fr-FR" i="1" dirty="0" err="1"/>
              <a:t>cf</a:t>
            </a:r>
            <a:r>
              <a:rPr lang="fr-FR" i="1" dirty="0"/>
              <a:t> tableau. </a:t>
            </a:r>
          </a:p>
          <a:p>
            <a:pPr marL="0" indent="0">
              <a:buNone/>
              <a:defRPr/>
            </a:pPr>
            <a:r>
              <a:rPr lang="fr-FR" i="1" dirty="0"/>
              <a:t> </a:t>
            </a:r>
          </a:p>
        </p:txBody>
      </p:sp>
      <p:sp>
        <p:nvSpPr>
          <p:cNvPr id="4" name="Espace réservé de la date 3"/>
          <p:cNvSpPr>
            <a:spLocks noGrp="1"/>
          </p:cNvSpPr>
          <p:nvPr>
            <p:ph type="dt" sz="quarter" idx="10"/>
          </p:nvPr>
        </p:nvSpPr>
        <p:spPr/>
        <p:txBody>
          <a:bodyPr/>
          <a:lstStyle/>
          <a:p>
            <a:pPr>
              <a:defRPr/>
            </a:pPr>
            <a:fld id="{5E94BAFF-3750-4A95-99C1-0B58D3386427}" type="datetime1">
              <a:rPr lang="fr-FR" smtClean="0"/>
              <a:pPr>
                <a:defRPr/>
              </a:pPr>
              <a:t>24/11/2024</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3584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3F4B2F-36A6-4691-93AB-0B9738102E21}" type="slidenum">
              <a:rPr lang="fr-FR" altLang="fr-FR" smtClean="0">
                <a:solidFill>
                  <a:srgbClr val="898989"/>
                </a:solidFill>
                <a:latin typeface="Calibri" panose="020F0502020204030204" pitchFamily="34" charset="0"/>
              </a:rPr>
              <a:pPr/>
              <a:t>15</a:t>
            </a:fld>
            <a:endParaRPr lang="fr-FR" altLang="fr-FR">
              <a:solidFill>
                <a:srgbClr val="898989"/>
              </a:solidFill>
              <a:latin typeface="Calibri" panose="020F0502020204030204" pitchFamily="34" charset="0"/>
            </a:endParaRPr>
          </a:p>
        </p:txBody>
      </p:sp>
      <p:pic>
        <p:nvPicPr>
          <p:cNvPr id="8" name="Image 7"/>
          <p:cNvPicPr>
            <a:picLocks noChangeAspect="1"/>
          </p:cNvPicPr>
          <p:nvPr/>
        </p:nvPicPr>
        <p:blipFill>
          <a:blip r:embed="rId2"/>
          <a:stretch>
            <a:fillRect/>
          </a:stretch>
        </p:blipFill>
        <p:spPr>
          <a:xfrm>
            <a:off x="3659727" y="6260843"/>
            <a:ext cx="938906" cy="556138"/>
          </a:xfrm>
          <a:prstGeom prst="rect">
            <a:avLst/>
          </a:prstGeom>
        </p:spPr>
      </p:pic>
    </p:spTree>
    <p:extLst>
      <p:ext uri="{BB962C8B-B14F-4D97-AF65-F5344CB8AC3E}">
        <p14:creationId xmlns:p14="http://schemas.microsoft.com/office/powerpoint/2010/main" val="1937358570"/>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a:xfrm>
            <a:off x="625764" y="207533"/>
            <a:ext cx="10515600" cy="586220"/>
          </a:xfrm>
        </p:spPr>
        <p:txBody>
          <a:bodyPr>
            <a:normAutofit fontScale="90000"/>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RETOUR AUX SOURCES: les 5 parties du système rhétorique</a:t>
            </a:r>
          </a:p>
        </p:txBody>
      </p:sp>
      <p:graphicFrame>
        <p:nvGraphicFramePr>
          <p:cNvPr id="6" name="Espace réservé du contenu 5"/>
          <p:cNvGraphicFramePr>
            <a:graphicFrameLocks noGrp="1"/>
          </p:cNvGraphicFramePr>
          <p:nvPr>
            <p:ph idx="1"/>
            <p:extLst/>
          </p:nvPr>
        </p:nvGraphicFramePr>
        <p:xfrm>
          <a:off x="367144" y="1266292"/>
          <a:ext cx="9615056" cy="4358897"/>
        </p:xfrm>
        <a:graphic>
          <a:graphicData uri="http://schemas.openxmlformats.org/drawingml/2006/table">
            <a:tbl>
              <a:tblPr firstRow="1" bandRow="1">
                <a:tableStyleId>{5C22544A-7EE6-4342-B048-85BDC9FD1C3A}</a:tableStyleId>
              </a:tblPr>
              <a:tblGrid>
                <a:gridCol w="4807528">
                  <a:extLst>
                    <a:ext uri="{9D8B030D-6E8A-4147-A177-3AD203B41FA5}">
                      <a16:colId xmlns:a16="http://schemas.microsoft.com/office/drawing/2014/main" val="20000"/>
                    </a:ext>
                  </a:extLst>
                </a:gridCol>
                <a:gridCol w="4807528">
                  <a:extLst>
                    <a:ext uri="{9D8B030D-6E8A-4147-A177-3AD203B41FA5}">
                      <a16:colId xmlns:a16="http://schemas.microsoft.com/office/drawing/2014/main" val="20001"/>
                    </a:ext>
                  </a:extLst>
                </a:gridCol>
              </a:tblGrid>
              <a:tr h="646543">
                <a:tc>
                  <a:txBody>
                    <a:bodyPr/>
                    <a:lstStyle/>
                    <a:p>
                      <a:r>
                        <a:rPr kumimoji="0" lang="fr-FR" sz="1600" b="1" kern="1200" dirty="0">
                          <a:solidFill>
                            <a:schemeClr val="lt1"/>
                          </a:solidFill>
                          <a:effectLst/>
                          <a:latin typeface="Times New Roman" panose="02020603050405020304" pitchFamily="18" charset="0"/>
                          <a:ea typeface="+mn-ea"/>
                          <a:cs typeface="Times New Roman" panose="02020603050405020304" pitchFamily="18" charset="0"/>
                        </a:rPr>
                        <a:t>Les cinq étapes de la rhétorique</a:t>
                      </a:r>
                    </a:p>
                    <a:p>
                      <a:r>
                        <a:rPr kumimoji="0" lang="fr-FR" sz="1600" b="1" kern="1200" baseline="0" dirty="0">
                          <a:solidFill>
                            <a:schemeClr val="lt1"/>
                          </a:solidFill>
                          <a:effectLst/>
                          <a:latin typeface="Times New Roman" panose="02020603050405020304" pitchFamily="18" charset="0"/>
                          <a:ea typeface="+mn-ea"/>
                          <a:cs typeface="Times New Roman" panose="02020603050405020304" pitchFamily="18" charset="0"/>
                        </a:rPr>
                        <a:t> </a:t>
                      </a:r>
                      <a:r>
                        <a:rPr kumimoji="0" lang="fr-FR" sz="1600" b="1" kern="1200" dirty="0">
                          <a:solidFill>
                            <a:schemeClr val="lt1"/>
                          </a:solidFill>
                          <a:effectLst/>
                          <a:latin typeface="Times New Roman" panose="02020603050405020304" pitchFamily="18" charset="0"/>
                          <a:ea typeface="+mn-ea"/>
                          <a:cs typeface="Times New Roman" panose="02020603050405020304" pitchFamily="18" charset="0"/>
                        </a:rPr>
                        <a:t>(désignées par des termes latins)</a:t>
                      </a:r>
                    </a:p>
                  </a:txBody>
                  <a:tcPr marT="45724" marB="45724"/>
                </a:tc>
                <a:tc>
                  <a:txBody>
                    <a:bodyPr/>
                    <a:lstStyle/>
                    <a:p>
                      <a:r>
                        <a:rPr lang="fr-FR" sz="1600" dirty="0">
                          <a:latin typeface="Times New Roman" panose="02020603050405020304" pitchFamily="18" charset="0"/>
                          <a:cs typeface="Times New Roman" panose="02020603050405020304" pitchFamily="18" charset="0"/>
                        </a:rPr>
                        <a:t>Objectifs</a:t>
                      </a:r>
                    </a:p>
                  </a:txBody>
                  <a:tcPr marT="45724" marB="45724"/>
                </a:tc>
                <a:extLst>
                  <a:ext uri="{0D108BD9-81ED-4DB2-BD59-A6C34878D82A}">
                    <a16:rowId xmlns:a16="http://schemas.microsoft.com/office/drawing/2014/main" val="10000"/>
                  </a:ext>
                </a:extLst>
              </a:tr>
              <a:tr h="411498">
                <a:tc>
                  <a:txBody>
                    <a:bodyPr/>
                    <a:lstStyle/>
                    <a:p>
                      <a:r>
                        <a:rPr lang="fr-FR" sz="1800" dirty="0" err="1">
                          <a:latin typeface="Times New Roman" panose="02020603050405020304" pitchFamily="18" charset="0"/>
                          <a:cs typeface="Times New Roman" panose="02020603050405020304" pitchFamily="18" charset="0"/>
                        </a:rPr>
                        <a:t>inventio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la recherche des idées, des arguments</a:t>
                      </a:r>
                    </a:p>
                  </a:txBody>
                  <a:tcPr marT="45724" marB="45724"/>
                </a:tc>
                <a:extLst>
                  <a:ext uri="{0D108BD9-81ED-4DB2-BD59-A6C34878D82A}">
                    <a16:rowId xmlns:a16="http://schemas.microsoft.com/office/drawing/2014/main" val="10001"/>
                  </a:ext>
                </a:extLst>
              </a:tr>
              <a:tr h="1375357">
                <a:tc>
                  <a:txBody>
                    <a:bodyPr/>
                    <a:lstStyle/>
                    <a:p>
                      <a:r>
                        <a:rPr lang="fr-FR" sz="1800" dirty="0" err="1">
                          <a:latin typeface="Times New Roman" panose="02020603050405020304" pitchFamily="18" charset="0"/>
                          <a:cs typeface="Times New Roman" panose="02020603050405020304" pitchFamily="18" charset="0"/>
                        </a:rPr>
                        <a:t>dispositio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l’organisation des éléments dans l’ordre le plus efficace, comprenant quatre parties :</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l’exorde : destiné à capter l’attention</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narration : qui agit pour et contre</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récapitulation : qui reprend les éléments principaux</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péroraison : qui fait appel à l’émotion et prend un </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caractère pathétique</a:t>
                      </a:r>
                    </a:p>
                  </a:txBody>
                  <a:tcPr marT="45724" marB="45724"/>
                </a:tc>
                <a:extLst>
                  <a:ext uri="{0D108BD9-81ED-4DB2-BD59-A6C34878D82A}">
                    <a16:rowId xmlns:a16="http://schemas.microsoft.com/office/drawing/2014/main" val="10002"/>
                  </a:ext>
                </a:extLst>
              </a:tr>
              <a:tr h="641833">
                <a:tc>
                  <a:txBody>
                    <a:bodyPr/>
                    <a:lstStyle/>
                    <a:p>
                      <a:r>
                        <a:rPr lang="fr-FR" sz="1800" dirty="0" err="1">
                          <a:latin typeface="Times New Roman" panose="02020603050405020304" pitchFamily="18" charset="0"/>
                          <a:cs typeface="Times New Roman" panose="02020603050405020304" pitchFamily="18" charset="0"/>
                        </a:rPr>
                        <a:t>elocutio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le choix des formes les plus appropriées parmi les procédés, le travail du style</a:t>
                      </a:r>
                    </a:p>
                  </a:txBody>
                  <a:tcPr marT="45724" marB="45724"/>
                </a:tc>
                <a:extLst>
                  <a:ext uri="{0D108BD9-81ED-4DB2-BD59-A6C34878D82A}">
                    <a16:rowId xmlns:a16="http://schemas.microsoft.com/office/drawing/2014/main" val="10003"/>
                  </a:ext>
                </a:extLst>
              </a:tr>
              <a:tr h="641833">
                <a:tc>
                  <a:txBody>
                    <a:bodyPr/>
                    <a:lstStyle/>
                    <a:p>
                      <a:r>
                        <a:rPr lang="fr-FR" sz="1800" dirty="0" err="1">
                          <a:latin typeface="Times New Roman" panose="02020603050405020304" pitchFamily="18" charset="0"/>
                          <a:cs typeface="Times New Roman" panose="02020603050405020304" pitchFamily="18" charset="0"/>
                        </a:rPr>
                        <a:t>memoria</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les moyens pour favoriser la mémorisation du discours</a:t>
                      </a:r>
                    </a:p>
                  </a:txBody>
                  <a:tcPr marT="45724" marB="45724"/>
                </a:tc>
                <a:extLst>
                  <a:ext uri="{0D108BD9-81ED-4DB2-BD59-A6C34878D82A}">
                    <a16:rowId xmlns:a16="http://schemas.microsoft.com/office/drawing/2014/main" val="10004"/>
                  </a:ext>
                </a:extLst>
              </a:tr>
              <a:tr h="641833">
                <a:tc>
                  <a:txBody>
                    <a:bodyPr/>
                    <a:lstStyle/>
                    <a:p>
                      <a:r>
                        <a:rPr lang="fr-FR" sz="1800" dirty="0" err="1">
                          <a:latin typeface="Times New Roman" panose="02020603050405020304" pitchFamily="18" charset="0"/>
                          <a:cs typeface="Times New Roman" panose="02020603050405020304" pitchFamily="18" charset="0"/>
                        </a:rPr>
                        <a:t>prononciatio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l’usage le plus efficace de la voix, des gestes, du corps.</a:t>
                      </a:r>
                    </a:p>
                  </a:txBody>
                  <a:tcPr marT="45724" marB="45724"/>
                </a:tc>
                <a:extLst>
                  <a:ext uri="{0D108BD9-81ED-4DB2-BD59-A6C34878D82A}">
                    <a16:rowId xmlns:a16="http://schemas.microsoft.com/office/drawing/2014/main" val="10005"/>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4843"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20EF38-084A-40F8-8B86-DB60F88F42FA}" type="slidenum">
              <a:rPr lang="fr-FR" altLang="fr-FR" sz="1200">
                <a:solidFill>
                  <a:srgbClr val="D38E27"/>
                </a:solidFill>
                <a:latin typeface="Franklin Gothic Book" panose="020B0503020102020204" pitchFamily="34" charset="0"/>
              </a:rPr>
              <a:pPr>
                <a:spcBef>
                  <a:spcPct val="0"/>
                </a:spcBef>
                <a:buFontTx/>
                <a:buNone/>
              </a:pPr>
              <a:t>16</a:t>
            </a:fld>
            <a:endParaRPr lang="fr-FR" altLang="fr-FR" sz="1200">
              <a:solidFill>
                <a:srgbClr val="D38E27"/>
              </a:solidFill>
              <a:latin typeface="Franklin Gothic Book" panose="020B0503020102020204" pitchFamily="34" charset="0"/>
            </a:endParaRPr>
          </a:p>
        </p:txBody>
      </p:sp>
      <p:pic>
        <p:nvPicPr>
          <p:cNvPr id="34844" name="Picture 2" descr="https://upload.wikimedia.org/wikipedia/commons/thumb/2/2f/L%27Arringatore.jpg/220px-L%27Arringato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787" y="2289248"/>
            <a:ext cx="1471613"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D3A43FF6-7B9C-4366-B6E3-C70D9BB2ED99}"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352533119"/>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a:xfrm>
            <a:off x="1855354" y="250247"/>
            <a:ext cx="8481291" cy="1149639"/>
          </a:xfrm>
        </p:spPr>
        <p:txBody>
          <a:bodyPr>
            <a:normAutofit/>
          </a:bodyPr>
          <a:lstStyle/>
          <a:p>
            <a:r>
              <a:rPr lang="fr-FR" altLang="fr-FR" sz="3600" dirty="0">
                <a:solidFill>
                  <a:schemeClr val="tx2"/>
                </a:solidFill>
                <a:latin typeface="Times New Roman" panose="02020603050405020304" pitchFamily="18" charset="0"/>
                <a:cs typeface="Times New Roman" panose="02020603050405020304" pitchFamily="18" charset="0"/>
              </a:rPr>
              <a:t>ARGUMENTATION </a:t>
            </a:r>
            <a:r>
              <a:rPr lang="fr-FR" altLang="fr-FR" sz="3600" i="1" dirty="0">
                <a:solidFill>
                  <a:schemeClr val="tx2"/>
                </a:solidFill>
                <a:latin typeface="Times New Roman" panose="02020603050405020304" pitchFamily="18" charset="0"/>
                <a:cs typeface="Times New Roman" panose="02020603050405020304" pitchFamily="18" charset="0"/>
              </a:rPr>
              <a:t>VS</a:t>
            </a:r>
            <a:r>
              <a:rPr lang="fr-FR" altLang="fr-FR" sz="3600" dirty="0">
                <a:solidFill>
                  <a:schemeClr val="tx2"/>
                </a:solidFill>
                <a:latin typeface="Times New Roman" panose="02020603050405020304" pitchFamily="18" charset="0"/>
                <a:cs typeface="Times New Roman" panose="02020603050405020304" pitchFamily="18" charset="0"/>
              </a:rPr>
              <a:t> MANIPULATION</a:t>
            </a:r>
          </a:p>
        </p:txBody>
      </p:sp>
      <p:sp>
        <p:nvSpPr>
          <p:cNvPr id="36867" name="Espace réservé du contenu 2"/>
          <p:cNvSpPr>
            <a:spLocks noGrp="1"/>
          </p:cNvSpPr>
          <p:nvPr>
            <p:ph sz="quarter" idx="1"/>
          </p:nvPr>
        </p:nvSpPr>
        <p:spPr>
          <a:xfrm>
            <a:off x="311943" y="2392218"/>
            <a:ext cx="8748929" cy="2971800"/>
          </a:xfrm>
        </p:spPr>
        <p:txBody>
          <a:bodyPr>
            <a:normAutofit lnSpcReduction="10000"/>
          </a:bodyPr>
          <a:lstStyle/>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Tout est-il « </a:t>
            </a:r>
            <a:r>
              <a:rPr lang="fr-FR" altLang="fr-FR" dirty="0" err="1">
                <a:latin typeface="Times New Roman" panose="02020603050405020304" pitchFamily="18" charset="0"/>
                <a:cs typeface="Times New Roman" panose="02020603050405020304" pitchFamily="18" charset="0"/>
              </a:rPr>
              <a:t>argumentable</a:t>
            </a:r>
            <a:r>
              <a:rPr lang="fr-FR" altLang="fr-FR" dirty="0">
                <a:latin typeface="Times New Roman" panose="02020603050405020304" pitchFamily="18" charset="0"/>
                <a:cs typeface="Times New Roman" panose="02020603050405020304" pitchFamily="18" charset="0"/>
              </a:rPr>
              <a:t>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Tous les arguments sont-ils bons pour défendre une opinion?</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Y a-t-il des limites à l’action que l’on peut exercer sur un auditoire?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Ou l’importance d’une argumentation éthique. L’exemple des Sophistes…</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088" y="2705749"/>
            <a:ext cx="1858962"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3687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BE8DF9-DF46-43B1-B142-E566256055F7}" type="slidenum">
              <a:rPr lang="fr-FR" altLang="fr-FR" sz="1200">
                <a:solidFill>
                  <a:srgbClr val="D38E27"/>
                </a:solidFill>
                <a:latin typeface="Franklin Gothic Book" panose="020B0503020102020204" pitchFamily="34" charset="0"/>
              </a:rPr>
              <a:pPr>
                <a:spcBef>
                  <a:spcPct val="0"/>
                </a:spcBef>
                <a:buFontTx/>
                <a:buNone/>
              </a:pPr>
              <a:t>17</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0760B36D-8EAF-4C0F-98FE-44A420BD75C5}"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93998051"/>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9026" y="447100"/>
            <a:ext cx="11058236" cy="1096962"/>
          </a:xfrm>
        </p:spPr>
        <p:txBody>
          <a:bodyPr>
            <a:normAutofit fontScale="90000"/>
          </a:bodyPr>
          <a:lstStyle/>
          <a:p>
            <a:pPr>
              <a:defRPr/>
            </a:pPr>
            <a:r>
              <a:rPr lang="fr-FR" dirty="0">
                <a:solidFill>
                  <a:schemeClr val="accent5">
                    <a:lumMod val="75000"/>
                  </a:schemeClr>
                </a:solidFill>
                <a:latin typeface="Times New Roman" panose="02020603050405020304" pitchFamily="18" charset="0"/>
                <a:cs typeface="Times New Roman" panose="02020603050405020304" pitchFamily="18" charset="0"/>
              </a:rPr>
              <a:t>EXEMPLE, PROCÉDÉS ET MÉTHODOLOGIE: ce que vous devrez faire et rendre, l’importance de l’apparat méthodologique</a:t>
            </a:r>
          </a:p>
        </p:txBody>
      </p:sp>
      <p:sp>
        <p:nvSpPr>
          <p:cNvPr id="6" name="Rectangle 5"/>
          <p:cNvSpPr/>
          <p:nvPr/>
        </p:nvSpPr>
        <p:spPr>
          <a:xfrm>
            <a:off x="1786123" y="1555036"/>
            <a:ext cx="8280400" cy="4801314"/>
          </a:xfrm>
          <a:prstGeom prst="rect">
            <a:avLst/>
          </a:prstGeom>
        </p:spPr>
        <p:txBody>
          <a:bodyPr>
            <a:spAutoFit/>
          </a:bodyPr>
          <a:lstStyle/>
          <a:p>
            <a:pPr algn="just" eaLnBrk="1" hangingPunct="1">
              <a:defRPr/>
            </a:pPr>
            <a:endParaRPr lang="fr-FR" dirty="0"/>
          </a:p>
          <a:p>
            <a:pPr algn="just" eaLnBrk="1" hangingPunct="1">
              <a:defRPr/>
            </a:pPr>
            <a:r>
              <a:rPr lang="fr-FR" sz="2400" b="1" dirty="0">
                <a:solidFill>
                  <a:srgbClr val="92D050"/>
                </a:solidFill>
                <a:latin typeface="Times New Roman" panose="02020603050405020304" pitchFamily="18" charset="0"/>
                <a:cs typeface="Times New Roman" panose="02020603050405020304" pitchFamily="18" charset="0"/>
              </a:rPr>
              <a:t>Pourquoi se mentir? </a:t>
            </a:r>
            <a:r>
              <a:rPr lang="fr-FR" sz="2400" b="1" dirty="0">
                <a:solidFill>
                  <a:srgbClr val="0070C0"/>
                </a:solidFill>
                <a:latin typeface="Times New Roman" panose="02020603050405020304" pitchFamily="18" charset="0"/>
                <a:cs typeface="Times New Roman" panose="02020603050405020304" pitchFamily="18" charset="0"/>
              </a:rPr>
              <a:t>Croyez-moi, vous </a:t>
            </a:r>
            <a:r>
              <a:rPr lang="fr-FR" sz="2400" b="1" dirty="0">
                <a:latin typeface="Times New Roman" panose="02020603050405020304" pitchFamily="18" charset="0"/>
                <a:cs typeface="Times New Roman" panose="02020603050405020304" pitchFamily="18" charset="0"/>
              </a:rPr>
              <a:t>ne gagnerez rien à répéter inlassablement des idées toutes faites qu'on vous </a:t>
            </a:r>
            <a:r>
              <a:rPr lang="fr-FR" sz="2400" b="1" dirty="0">
                <a:solidFill>
                  <a:schemeClr val="accent6">
                    <a:lumMod val="75000"/>
                  </a:schemeClr>
                </a:solidFill>
                <a:latin typeface="Times New Roman" panose="02020603050405020304" pitchFamily="18" charset="0"/>
                <a:cs typeface="Times New Roman" panose="02020603050405020304" pitchFamily="18" charset="0"/>
              </a:rPr>
              <a:t>inocule</a:t>
            </a:r>
            <a:r>
              <a:rPr lang="fr-FR" sz="2400" b="1" dirty="0">
                <a:latin typeface="Times New Roman" panose="02020603050405020304" pitchFamily="18" charset="0"/>
                <a:cs typeface="Times New Roman" panose="02020603050405020304" pitchFamily="18" charset="0"/>
              </a:rPr>
              <a:t> malgré vous au fil d'émissions formatées et conformistes. Réveillez-vous</a:t>
            </a:r>
            <a:r>
              <a:rPr lang="fr-FR" sz="2400" b="1" dirty="0">
                <a:solidFill>
                  <a:srgbClr val="FF000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b="1" dirty="0">
                <a:solidFill>
                  <a:srgbClr val="7030A0"/>
                </a:solidFill>
                <a:latin typeface="Times New Roman" panose="02020603050405020304" pitchFamily="18" charset="0"/>
                <a:cs typeface="Times New Roman" panose="02020603050405020304" pitchFamily="18" charset="0"/>
              </a:rPr>
              <a:t>jeunes de France, jeunes d'Europe, jeunes du monde</a:t>
            </a:r>
            <a:r>
              <a:rPr lang="fr-FR" sz="2400" b="1" dirty="0">
                <a:solidFill>
                  <a:srgbClr val="FF000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L'avenir est à ceux qui changeront le présent. Quittez le troupeau des faux rebelles, prenez </a:t>
            </a:r>
            <a:r>
              <a:rPr lang="fr-FR" sz="2400" b="1" dirty="0">
                <a:solidFill>
                  <a:schemeClr val="accent6">
                    <a:lumMod val="75000"/>
                  </a:schemeClr>
                </a:solidFill>
                <a:latin typeface="Times New Roman" panose="02020603050405020304" pitchFamily="18" charset="0"/>
                <a:cs typeface="Times New Roman" panose="02020603050405020304" pitchFamily="18" charset="0"/>
              </a:rPr>
              <a:t>ces chemins de traverses que la broussaille encombre</a:t>
            </a:r>
            <a:r>
              <a:rPr lang="fr-FR" sz="2400" b="1" dirty="0">
                <a:latin typeface="Times New Roman" panose="02020603050405020304" pitchFamily="18" charset="0"/>
                <a:cs typeface="Times New Roman" panose="02020603050405020304" pitchFamily="18" charset="0"/>
              </a:rPr>
              <a:t>, ces chemins buissonniers de l'opinion personnelle, libres et intactes que </a:t>
            </a:r>
            <a:r>
              <a:rPr lang="fr-FR" sz="2400" b="1" dirty="0">
                <a:solidFill>
                  <a:srgbClr val="0070C0"/>
                </a:solidFill>
                <a:latin typeface="Times New Roman" panose="02020603050405020304" pitchFamily="18" charset="0"/>
                <a:cs typeface="Times New Roman" panose="02020603050405020304" pitchFamily="18" charset="0"/>
              </a:rPr>
              <a:t>seuls vous</a:t>
            </a:r>
            <a:r>
              <a:rPr lang="fr-FR" sz="2400" b="1" dirty="0">
                <a:latin typeface="Times New Roman" panose="02020603050405020304" pitchFamily="18" charset="0"/>
                <a:cs typeface="Times New Roman" panose="02020603050405020304" pitchFamily="18" charset="0"/>
              </a:rPr>
              <a:t>, jeunes esprits, pourrez peut-être </a:t>
            </a:r>
            <a:r>
              <a:rPr lang="fr-FR" sz="2400" b="1" dirty="0">
                <a:solidFill>
                  <a:schemeClr val="accent6">
                    <a:lumMod val="75000"/>
                  </a:schemeClr>
                </a:solidFill>
                <a:latin typeface="Times New Roman" panose="02020603050405020304" pitchFamily="18" charset="0"/>
                <a:cs typeface="Times New Roman" panose="02020603050405020304" pitchFamily="18" charset="0"/>
              </a:rPr>
              <a:t>défricher </a:t>
            </a:r>
            <a:r>
              <a:rPr lang="fr-FR" sz="2400" b="1" dirty="0">
                <a:latin typeface="Times New Roman" panose="02020603050405020304" pitchFamily="18" charset="0"/>
                <a:cs typeface="Times New Roman" panose="02020603050405020304" pitchFamily="18" charset="0"/>
              </a:rPr>
              <a:t>encore</a:t>
            </a:r>
            <a:r>
              <a:rPr lang="fr-FR" sz="2400" b="1" dirty="0">
                <a:solidFill>
                  <a:srgbClr val="00B05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b="1" dirty="0">
                <a:solidFill>
                  <a:srgbClr val="FFFF00"/>
                </a:solidFill>
                <a:latin typeface="Times New Roman" panose="02020603050405020304" pitchFamily="18" charset="0"/>
                <a:cs typeface="Times New Roman" panose="02020603050405020304" pitchFamily="18" charset="0"/>
              </a:rPr>
              <a:t>Le bruit des médias</a:t>
            </a:r>
            <a:r>
              <a:rPr lang="fr-FR" sz="2400" b="1" dirty="0">
                <a:latin typeface="Times New Roman" panose="02020603050405020304" pitchFamily="18" charset="0"/>
                <a:cs typeface="Times New Roman" panose="02020603050405020304" pitchFamily="18" charset="0"/>
              </a:rPr>
              <a:t> prolifère pour bientôt prendre toute la place dans vos vies infertiles. Le </a:t>
            </a:r>
            <a:r>
              <a:rPr lang="fr-FR" sz="2400" b="1" dirty="0">
                <a:solidFill>
                  <a:srgbClr val="FF0000"/>
                </a:solidFill>
                <a:latin typeface="Times New Roman" panose="02020603050405020304" pitchFamily="18" charset="0"/>
                <a:cs typeface="Times New Roman" panose="02020603050405020304" pitchFamily="18" charset="0"/>
              </a:rPr>
              <a:t>beau mensonge </a:t>
            </a:r>
            <a:r>
              <a:rPr lang="fr-FR" sz="2400" b="1" dirty="0">
                <a:latin typeface="Times New Roman" panose="02020603050405020304" pitchFamily="18" charset="0"/>
                <a:cs typeface="Times New Roman" panose="02020603050405020304" pitchFamily="18" charset="0"/>
              </a:rPr>
              <a:t>tue votre imaginaire et le remplace.</a:t>
            </a:r>
            <a:endParaRPr lang="fr-FR" sz="2400" dirty="0">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7894"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D2F2B1-1C68-40D8-B195-14C42ADBE9EF}" type="slidenum">
              <a:rPr lang="fr-FR" altLang="fr-FR" sz="1200">
                <a:solidFill>
                  <a:srgbClr val="D38E27"/>
                </a:solidFill>
                <a:latin typeface="Franklin Gothic Book" panose="020B0503020102020204" pitchFamily="34" charset="0"/>
              </a:rPr>
              <a:pPr>
                <a:spcBef>
                  <a:spcPct val="0"/>
                </a:spcBef>
                <a:buFontTx/>
                <a:buNone/>
              </a:pPr>
              <a:t>18</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9902D6AA-6E9C-47E7-AC89-9E6E40BFEC4A}" type="datetime1">
              <a:rPr lang="fr-FR"/>
              <a:pPr>
                <a:defRPr/>
              </a:pPr>
              <a:t>24/11/2024</a:t>
            </a:fld>
            <a:endParaRPr lang="fr-FR" dirty="0"/>
          </a:p>
        </p:txBody>
      </p:sp>
      <p:pic>
        <p:nvPicPr>
          <p:cNvPr id="9" name="Image 8"/>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4009141599"/>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584201" y="143454"/>
            <a:ext cx="11353800" cy="700088"/>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POUR APPROFONDIR LE SUJET. Vous avez des devoirs!</a:t>
            </a:r>
          </a:p>
        </p:txBody>
      </p:sp>
      <p:sp>
        <p:nvSpPr>
          <p:cNvPr id="38915" name="Espace réservé du contenu 2"/>
          <p:cNvSpPr>
            <a:spLocks noGrp="1"/>
          </p:cNvSpPr>
          <p:nvPr>
            <p:ph idx="1"/>
          </p:nvPr>
        </p:nvSpPr>
        <p:spPr>
          <a:xfrm>
            <a:off x="1524000" y="1787618"/>
            <a:ext cx="4114800" cy="3402300"/>
          </a:xfrm>
        </p:spPr>
        <p:txBody>
          <a:bodyPr>
            <a:normAutofit fontScale="70000" lnSpcReduction="20000"/>
          </a:bodyPr>
          <a:lstStyle/>
          <a:p>
            <a:pPr marL="0" indent="0">
              <a:buNone/>
            </a:pPr>
            <a:r>
              <a:rPr lang="fr-FR" altLang="fr-FR" dirty="0">
                <a:latin typeface="Times New Roman" panose="02020603050405020304" pitchFamily="18" charset="0"/>
                <a:cs typeface="Times New Roman" panose="02020603050405020304" pitchFamily="18" charset="0"/>
              </a:rPr>
              <a:t>« A voix haute », 2016 = </a:t>
            </a:r>
            <a:r>
              <a:rPr lang="fr-FR" altLang="fr-FR" dirty="0">
                <a:solidFill>
                  <a:srgbClr val="C00000"/>
                </a:solidFill>
                <a:latin typeface="Times New Roman" panose="02020603050405020304" pitchFamily="18" charset="0"/>
                <a:cs typeface="Times New Roman" panose="02020603050405020304" pitchFamily="18" charset="0"/>
              </a:rPr>
              <a:t>à voir obligatoirement pour fin novembre = Classe Teams</a:t>
            </a:r>
          </a:p>
          <a:p>
            <a:pPr marL="0" indent="0">
              <a:buNone/>
            </a:pPr>
            <a:r>
              <a:rPr lang="fr-FR" altLang="fr-FR" dirty="0">
                <a:solidFill>
                  <a:srgbClr val="C00000"/>
                </a:solidFill>
                <a:latin typeface="Times New Roman" panose="02020603050405020304" pitchFamily="18" charset="0"/>
                <a:cs typeface="Times New Roman" panose="02020603050405020304" pitchFamily="18" charset="0"/>
              </a:rPr>
              <a:t>Bibliographie: </a:t>
            </a:r>
          </a:p>
          <a:p>
            <a:pPr>
              <a:buFontTx/>
              <a:buChar char="-"/>
            </a:pPr>
            <a:r>
              <a:rPr lang="fr-FR" b="1" dirty="0"/>
              <a:t>Clément </a:t>
            </a:r>
            <a:r>
              <a:rPr lang="fr-FR" b="1" dirty="0" err="1"/>
              <a:t>Viktorovitch</a:t>
            </a:r>
            <a:r>
              <a:rPr lang="fr-FR" b="1" dirty="0"/>
              <a:t>, </a:t>
            </a:r>
            <a:r>
              <a:rPr lang="fr-FR" i="1" dirty="0"/>
              <a:t>Le Pouvoir rhétorique. Apprendre à convaincre et à décrypter les discours</a:t>
            </a:r>
            <a:r>
              <a:rPr lang="fr-FR" dirty="0"/>
              <a:t>, Seuil, 2021</a:t>
            </a:r>
            <a:r>
              <a:rPr lang="fr-FR" altLang="fr-FR" dirty="0">
                <a:solidFill>
                  <a:srgbClr val="C00000"/>
                </a:solidFill>
                <a:latin typeface="Times New Roman" panose="02020603050405020304" pitchFamily="18" charset="0"/>
                <a:cs typeface="Times New Roman" panose="02020603050405020304" pitchFamily="18" charset="0"/>
              </a:rPr>
              <a:t> </a:t>
            </a:r>
          </a:p>
          <a:p>
            <a:pPr>
              <a:buFontTx/>
              <a:buChar char="-"/>
            </a:pPr>
            <a:r>
              <a:rPr lang="fr-FR" altLang="fr-FR" b="1" dirty="0">
                <a:cs typeface="Times New Roman" panose="02020603050405020304" pitchFamily="18" charset="0"/>
              </a:rPr>
              <a:t>Bertrand Périer, </a:t>
            </a:r>
            <a:r>
              <a:rPr lang="fr-FR" altLang="fr-FR" i="1" dirty="0">
                <a:cs typeface="Times New Roman" panose="02020603050405020304" pitchFamily="18" charset="0"/>
              </a:rPr>
              <a:t>La parole est un sport de combat</a:t>
            </a:r>
            <a:r>
              <a:rPr lang="fr-FR" altLang="fr-FR" b="1" dirty="0">
                <a:cs typeface="Times New Roman" panose="02020603050405020304" pitchFamily="18" charset="0"/>
              </a:rPr>
              <a:t>, </a:t>
            </a:r>
            <a:r>
              <a:rPr lang="fr-FR" altLang="fr-FR" dirty="0">
                <a:cs typeface="Times New Roman" panose="02020603050405020304" pitchFamily="18" charset="0"/>
              </a:rPr>
              <a:t>JC Lattès, 2017</a:t>
            </a:r>
          </a:p>
          <a:p>
            <a:pPr>
              <a:buFontTx/>
              <a:buChar char="-"/>
            </a:pPr>
            <a:r>
              <a:rPr lang="fr-FR" altLang="fr-FR" dirty="0">
                <a:cs typeface="Times New Roman" panose="02020603050405020304" pitchFamily="18" charset="0"/>
              </a:rPr>
              <a:t>Etc….Documentez-vous, inspirez-vous!</a:t>
            </a: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marL="0" indent="0">
              <a:buNone/>
            </a:pPr>
            <a:endParaRPr lang="fr-FR" altLang="fr-FR" dirty="0">
              <a:solidFill>
                <a:srgbClr val="C00000"/>
              </a:solidFill>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891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DDF1FF-31CE-4B3F-9955-BFF9EFD1F10B}" type="slidenum">
              <a:rPr lang="fr-FR" altLang="fr-FR" sz="1200">
                <a:solidFill>
                  <a:srgbClr val="D38E27"/>
                </a:solidFill>
                <a:latin typeface="Franklin Gothic Book" panose="020B0503020102020204" pitchFamily="34" charset="0"/>
              </a:rPr>
              <a:pPr>
                <a:spcBef>
                  <a:spcPct val="0"/>
                </a:spcBef>
                <a:buFontTx/>
                <a:buNone/>
              </a:pPr>
              <a:t>19</a:t>
            </a:fld>
            <a:endParaRPr lang="fr-FR" altLang="fr-FR" sz="1200">
              <a:solidFill>
                <a:srgbClr val="D38E27"/>
              </a:solidFill>
              <a:latin typeface="Franklin Gothic Book" panose="020B0503020102020204" pitchFamily="34" charset="0"/>
            </a:endParaRPr>
          </a:p>
        </p:txBody>
      </p:sp>
      <p:sp>
        <p:nvSpPr>
          <p:cNvPr id="38918" name="AutoShape 2" descr="Résultat de recherche d'images pour &quot;a voix haute&quot;"/>
          <p:cNvSpPr>
            <a:spLocks noChangeAspect="1" noChangeArrowheads="1"/>
          </p:cNvSpPr>
          <p:nvPr/>
        </p:nvSpPr>
        <p:spPr bwMode="auto">
          <a:xfrm>
            <a:off x="1679576" y="-28876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38919" name="AutoShape 4" descr="Résultat de recherche d'images pour &quot;a voix haute&quot;"/>
          <p:cNvSpPr>
            <a:spLocks noChangeAspect="1" noChangeArrowheads="1"/>
          </p:cNvSpPr>
          <p:nvPr/>
        </p:nvSpPr>
        <p:spPr bwMode="auto">
          <a:xfrm>
            <a:off x="1831976" y="-27352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pic>
        <p:nvPicPr>
          <p:cNvPr id="38920" name="Picture 6" descr="Résultat de recherche d'images pour &quot;a voix haut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1" y="1432014"/>
            <a:ext cx="3336636" cy="425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B4D39B9F-60A8-4629-B4B1-9C0C31E576CC}" type="datetime1">
              <a:rPr lang="fr-FR"/>
              <a:pPr>
                <a:defRPr/>
              </a:pPr>
              <a:t>24/11/2024</a:t>
            </a:fld>
            <a:endParaRPr lang="fr-FR" dirty="0"/>
          </a:p>
        </p:txBody>
      </p:sp>
      <p:pic>
        <p:nvPicPr>
          <p:cNvPr id="11" name="Image 10"/>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785708643"/>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54" y="171161"/>
            <a:ext cx="11224491" cy="641639"/>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SE FAMILIARISER AVEC LA NOTION D’ARGUMENTATION</a:t>
            </a:r>
          </a:p>
        </p:txBody>
      </p:sp>
      <p:sp>
        <p:nvSpPr>
          <p:cNvPr id="24579" name="Espace réservé du contenu 2"/>
          <p:cNvSpPr>
            <a:spLocks noGrp="1"/>
          </p:cNvSpPr>
          <p:nvPr>
            <p:ph idx="1"/>
          </p:nvPr>
        </p:nvSpPr>
        <p:spPr>
          <a:xfrm>
            <a:off x="168274" y="1733044"/>
            <a:ext cx="7303943" cy="3498127"/>
          </a:xfrm>
        </p:spPr>
        <p:txBody>
          <a:bodyPr>
            <a:normAutofit lnSpcReduction="10000"/>
          </a:bodyPr>
          <a:lstStyle/>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1) </a:t>
            </a:r>
            <a:r>
              <a:rPr lang="fr-FR" altLang="fr-FR" sz="2000" dirty="0">
                <a:latin typeface="Times New Roman" panose="02020603050405020304" pitchFamily="18" charset="0"/>
                <a:cs typeface="Times New Roman" panose="02020603050405020304" pitchFamily="18" charset="0"/>
              </a:rPr>
              <a:t>Toute argumentation est une tentative visant à influencer son interlocuteur</a:t>
            </a:r>
          </a:p>
          <a:p>
            <a:pPr marL="0" indent="0">
              <a:buNone/>
            </a:pPr>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2) </a:t>
            </a:r>
            <a:r>
              <a:rPr lang="fr-FR" altLang="fr-FR" sz="2000" dirty="0">
                <a:latin typeface="Times New Roman" panose="02020603050405020304" pitchFamily="18" charset="0"/>
                <a:cs typeface="Times New Roman" panose="02020603050405020304" pitchFamily="18" charset="0"/>
              </a:rPr>
              <a:t>Toute argumentation est dialogue. Mode de confrontation d’un discours à un contre-discours. Au centre de l’argumentation: le désaccord.</a:t>
            </a:r>
          </a:p>
          <a:p>
            <a:pPr marL="0" indent="0">
              <a:buNone/>
            </a:pPr>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3)</a:t>
            </a:r>
            <a:r>
              <a:rPr lang="fr-FR" altLang="fr-FR" sz="2000" dirty="0">
                <a:latin typeface="Times New Roman" panose="02020603050405020304" pitchFamily="18" charset="0"/>
                <a:cs typeface="Times New Roman" panose="02020603050405020304" pitchFamily="18" charset="0"/>
              </a:rPr>
              <a:t> Toute argumentation est justification et explication </a:t>
            </a:r>
          </a:p>
          <a:p>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4) </a:t>
            </a:r>
            <a:r>
              <a:rPr lang="fr-FR" altLang="fr-FR" sz="2000" dirty="0">
                <a:latin typeface="Times New Roman" panose="02020603050405020304" pitchFamily="18" charset="0"/>
                <a:cs typeface="Times New Roman" panose="02020603050405020304" pitchFamily="18" charset="0"/>
              </a:rPr>
              <a:t>Toute argumentation est rhétorique </a:t>
            </a:r>
          </a:p>
        </p:txBody>
      </p:sp>
      <p:sp>
        <p:nvSpPr>
          <p:cNvPr id="3" name="Espace réservé du pied de page 2"/>
          <p:cNvSpPr>
            <a:spLocks noGrp="1"/>
          </p:cNvSpPr>
          <p:nvPr>
            <p:ph type="ftr" sz="quarter" idx="11"/>
          </p:nvPr>
        </p:nvSpPr>
        <p:spPr/>
        <p:txBody>
          <a:bodyPr/>
          <a:lstStyle/>
          <a:p>
            <a:pPr>
              <a:defRPr/>
            </a:pPr>
            <a:r>
              <a:rPr lang="fr-FR" dirty="0"/>
              <a:t>Département Relations Humaines</a:t>
            </a:r>
          </a:p>
        </p:txBody>
      </p:sp>
      <p:sp>
        <p:nvSpPr>
          <p:cNvPr id="2458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D7C13D-72E2-4C1A-B0CA-16A7D3449B2A}" type="slidenum">
              <a:rPr lang="fr-FR" altLang="fr-FR" sz="1200">
                <a:solidFill>
                  <a:srgbClr val="D38E27"/>
                </a:solidFill>
                <a:latin typeface="Franklin Gothic Book" panose="020B0503020102020204" pitchFamily="34" charset="0"/>
              </a:rPr>
              <a:pPr>
                <a:spcBef>
                  <a:spcPct val="0"/>
                </a:spcBef>
                <a:buFontTx/>
                <a:buNone/>
              </a:pPr>
              <a:t>2</a:t>
            </a:fld>
            <a:endParaRPr lang="fr-FR" altLang="fr-FR" sz="1200">
              <a:solidFill>
                <a:srgbClr val="D38E27"/>
              </a:solidFill>
              <a:latin typeface="Franklin Gothic Book" panose="020B0503020102020204" pitchFamily="34" charset="0"/>
            </a:endParaRPr>
          </a:p>
        </p:txBody>
      </p:sp>
      <p:pic>
        <p:nvPicPr>
          <p:cNvPr id="24582" name="Picture 7" descr="Résultat de recherche d'images pour &quot;rhétor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202" y="1901463"/>
            <a:ext cx="4313845" cy="31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quarter" idx="10"/>
          </p:nvPr>
        </p:nvSpPr>
        <p:spPr/>
        <p:txBody>
          <a:bodyPr/>
          <a:lstStyle/>
          <a:p>
            <a:pPr>
              <a:defRPr/>
            </a:pPr>
            <a:fld id="{E47BB188-B87B-475E-ABED-436CC568170D}"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072544920"/>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2418" y="118269"/>
            <a:ext cx="11593946" cy="806451"/>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PRINCIPE DE BASE: SITUATION DE COMMUNICATION</a:t>
            </a:r>
          </a:p>
        </p:txBody>
      </p:sp>
      <p:sp>
        <p:nvSpPr>
          <p:cNvPr id="3" name="Espace réservé du contenu 2"/>
          <p:cNvSpPr>
            <a:spLocks noGrp="1"/>
          </p:cNvSpPr>
          <p:nvPr>
            <p:ph sz="quarter" idx="1"/>
          </p:nvPr>
        </p:nvSpPr>
        <p:spPr>
          <a:xfrm>
            <a:off x="438728" y="2058572"/>
            <a:ext cx="6553200" cy="3572687"/>
          </a:xfrm>
        </p:spPr>
        <p:txBody>
          <a:bodyPr>
            <a:normAutofit lnSpcReduction="10000"/>
          </a:bodyPr>
          <a:lstStyle/>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sociologiques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(situation professionnelle)</a:t>
            </a:r>
          </a:p>
          <a:p>
            <a:pPr marL="0" indent="0">
              <a:buClr>
                <a:schemeClr val="accent5">
                  <a:lumMod val="75000"/>
                </a:schemeClr>
              </a:buClr>
              <a:buNone/>
              <a:defRPr/>
            </a:pPr>
            <a:endParaRPr lang="fr-FR" sz="2400"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psychologiques et affectifs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(mieux toucher le récepteur)</a:t>
            </a:r>
          </a:p>
          <a:p>
            <a:pPr marL="0" indent="0">
              <a:buClr>
                <a:schemeClr val="accent5">
                  <a:lumMod val="75000"/>
                </a:schemeClr>
              </a:buClr>
              <a:buNone/>
              <a:defRPr/>
            </a:pPr>
            <a:endParaRPr lang="fr-FR" sz="2400"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intellectuels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(code verbal, idéologies, motivations)</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854" y="2058572"/>
            <a:ext cx="4523510" cy="36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5606"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DD4159-B0BD-4CCD-9CA1-519510C1AF6F}" type="slidenum">
              <a:rPr lang="fr-FR" altLang="fr-FR" sz="1200">
                <a:solidFill>
                  <a:srgbClr val="D38E27"/>
                </a:solidFill>
                <a:latin typeface="Franklin Gothic Book" panose="020B0503020102020204" pitchFamily="34" charset="0"/>
              </a:rPr>
              <a:pPr>
                <a:spcBef>
                  <a:spcPct val="0"/>
                </a:spcBef>
                <a:buFontTx/>
                <a:buNone/>
              </a:pPr>
              <a:t>3</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9B6DECD6-1912-425A-AC00-FFACAB36CFF3}"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719049401"/>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2689"/>
            <a:ext cx="10515600" cy="697057"/>
          </a:xfrm>
        </p:spPr>
        <p:txBody>
          <a:bodyPr>
            <a:normAutofit fontScale="90000"/>
          </a:bodyPr>
          <a:lstStyle/>
          <a:p>
            <a:pPr algn="ctr"/>
            <a:r>
              <a:rPr lang="fr-FR" sz="3600" dirty="0">
                <a:solidFill>
                  <a:schemeClr val="accent5">
                    <a:lumMod val="75000"/>
                  </a:schemeClr>
                </a:solidFill>
                <a:latin typeface="Times New Roman" panose="02020603050405020304" pitchFamily="18" charset="0"/>
                <a:cs typeface="Times New Roman" panose="02020603050405020304" pitchFamily="18" charset="0"/>
              </a:rPr>
              <a:t>UNE ADAPTATION AU PUBLIC: LA CLÉ DU SUCCÈS</a:t>
            </a:r>
            <a:endParaRPr 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a:xfrm>
            <a:off x="838200" y="1312830"/>
            <a:ext cx="10515600" cy="4351338"/>
          </a:xfrm>
        </p:spPr>
        <p:txBody>
          <a:bodyPr>
            <a:normAutofit fontScale="92500"/>
          </a:bodyPr>
          <a:lstStyle/>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Dans l’Antiquité, les Grecs avaient déjà compris que le discours </a:t>
            </a:r>
            <a:r>
              <a:rPr lang="fr-FR" dirty="0">
                <a:solidFill>
                  <a:schemeClr val="accent5">
                    <a:lumMod val="75000"/>
                  </a:schemeClr>
                </a:solidFill>
                <a:latin typeface="Times New Roman" panose="02020603050405020304" pitchFamily="18" charset="0"/>
                <a:cs typeface="Times New Roman" panose="02020603050405020304" pitchFamily="18" charset="0"/>
              </a:rPr>
              <a:t>(le logos)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dépendait à la fois de l’image que l’orateur voulait donner de lui-même </a:t>
            </a:r>
            <a:r>
              <a:rPr lang="fr-FR" dirty="0">
                <a:solidFill>
                  <a:schemeClr val="accent5">
                    <a:lumMod val="75000"/>
                  </a:schemeClr>
                </a:solidFill>
                <a:latin typeface="Times New Roman" panose="02020603050405020304" pitchFamily="18" charset="0"/>
                <a:cs typeface="Times New Roman" panose="02020603050405020304" pitchFamily="18" charset="0"/>
              </a:rPr>
              <a:t>(l’éthos)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et des passions de l’auditoire </a:t>
            </a:r>
            <a:r>
              <a:rPr lang="fr-FR" dirty="0">
                <a:solidFill>
                  <a:schemeClr val="accent5">
                    <a:lumMod val="75000"/>
                  </a:schemeClr>
                </a:solidFill>
                <a:latin typeface="Times New Roman" panose="02020603050405020304" pitchFamily="18" charset="0"/>
                <a:cs typeface="Times New Roman" panose="02020603050405020304" pitchFamily="18" charset="0"/>
              </a:rPr>
              <a:t>(le pathos).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Et Aristote de dépeindre les arguments qui toucheront:</a:t>
            </a:r>
          </a:p>
          <a:p>
            <a:pPr marL="0" indent="0" algn="just">
              <a:buNone/>
            </a:pPr>
            <a:r>
              <a:rPr lang="fr-FR" dirty="0">
                <a:solidFill>
                  <a:schemeClr val="accent5">
                    <a:lumMod val="75000"/>
                  </a:schemeClr>
                </a:solidFill>
                <a:latin typeface="Times New Roman" panose="02020603050405020304" pitchFamily="18" charset="0"/>
                <a:cs typeface="Times New Roman" panose="02020603050405020304" pitchFamily="18" charset="0"/>
              </a:rPr>
              <a:t>LES JEUNES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ils sont enclins à la colère et à l’emportement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VIEUX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ils ont l’esprit étroit, ayant été rabaissés par la pratique de la vie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RICHES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on devient arrogant et hautain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NOUVEAUX RICHES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un penchant tantôt à l’arrogance, tantôt à l’intempérance, qui les porte soit aux voies de fait, soit au libertinage ») !</a:t>
            </a:r>
          </a:p>
          <a:p>
            <a:endParaRPr lang="fr-FR" dirty="0"/>
          </a:p>
        </p:txBody>
      </p:sp>
      <p:sp>
        <p:nvSpPr>
          <p:cNvPr id="4" name="Espace réservé du pied de page 3"/>
          <p:cNvSpPr>
            <a:spLocks noGrp="1"/>
          </p:cNvSpPr>
          <p:nvPr>
            <p:ph type="ftr" sz="quarter" idx="11"/>
          </p:nvPr>
        </p:nvSpPr>
        <p:spPr/>
        <p:txBody>
          <a:bodyPr/>
          <a:lstStyle/>
          <a:p>
            <a:r>
              <a:rPr lang="fr-FR"/>
              <a:t>Département Relations Humaines</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9704" y="6127253"/>
            <a:ext cx="1382333" cy="730748"/>
          </a:xfrm>
          <a:prstGeom prst="rect">
            <a:avLst/>
          </a:prstGeom>
        </p:spPr>
      </p:pic>
    </p:spTree>
    <p:extLst>
      <p:ext uri="{BB962C8B-B14F-4D97-AF65-F5344CB8AC3E}">
        <p14:creationId xmlns:p14="http://schemas.microsoft.com/office/powerpoint/2010/main" val="76935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4691" y="134215"/>
            <a:ext cx="11942618" cy="1325563"/>
          </a:xfrm>
        </p:spPr>
        <p:txBody>
          <a:bodyPr>
            <a:normAutofit/>
          </a:bodyPr>
          <a:lstStyle/>
          <a:p>
            <a:pPr>
              <a:defRPr/>
            </a:pPr>
            <a:r>
              <a:rPr lang="fr-FR" sz="3600" dirty="0">
                <a:solidFill>
                  <a:schemeClr val="tx2"/>
                </a:solidFill>
                <a:latin typeface="Times New Roman" panose="02020603050405020304" pitchFamily="18" charset="0"/>
                <a:cs typeface="Times New Roman" panose="02020603050405020304" pitchFamily="18" charset="0"/>
              </a:rPr>
              <a:t>TRAQUER LES IDÉES: </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OPTIMISATION DE LA RECHERCHE D’ARGUMENTS</a:t>
            </a:r>
          </a:p>
        </p:txBody>
      </p:sp>
      <p:sp>
        <p:nvSpPr>
          <p:cNvPr id="26627" name="Espace réservé du contenu 2"/>
          <p:cNvSpPr>
            <a:spLocks noGrp="1"/>
          </p:cNvSpPr>
          <p:nvPr>
            <p:ph sz="quarter" idx="1"/>
          </p:nvPr>
        </p:nvSpPr>
        <p:spPr>
          <a:xfrm>
            <a:off x="124691" y="2465871"/>
            <a:ext cx="7871692" cy="2576945"/>
          </a:xfrm>
        </p:spPr>
        <p:txBody>
          <a:bodyPr>
            <a:normAutofit/>
          </a:bodyPr>
          <a:lstStyle/>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Brainstorming</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essentielle» et loi des «5 W»</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des domaines » ou des « points de vue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du « comment le sait-on? »</a:t>
            </a:r>
          </a:p>
        </p:txBody>
      </p:sp>
      <p:sp>
        <p:nvSpPr>
          <p:cNvPr id="3" name="Espace réservé du pied de page 2"/>
          <p:cNvSpPr>
            <a:spLocks noGrp="1"/>
          </p:cNvSpPr>
          <p:nvPr>
            <p:ph type="ftr" sz="quarter" idx="11"/>
          </p:nvPr>
        </p:nvSpPr>
        <p:spPr/>
        <p:txBody>
          <a:bodyPr/>
          <a:lstStyle/>
          <a:p>
            <a:pPr>
              <a:defRPr/>
            </a:pPr>
            <a:r>
              <a:rPr lang="fr-FR"/>
              <a:t>Département Relations Humaines</a:t>
            </a:r>
            <a:endParaRPr lang="fr-FR" dirty="0"/>
          </a:p>
        </p:txBody>
      </p:sp>
      <p:sp>
        <p:nvSpPr>
          <p:cNvPr id="2663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F5F7B3-DDD4-4D19-AE51-CFDCA43C93A1}" type="slidenum">
              <a:rPr lang="fr-FR" altLang="fr-FR" sz="1200">
                <a:solidFill>
                  <a:srgbClr val="D38E27"/>
                </a:solidFill>
                <a:latin typeface="Franklin Gothic Book" panose="020B0503020102020204" pitchFamily="34" charset="0"/>
              </a:rPr>
              <a:pPr>
                <a:spcBef>
                  <a:spcPct val="0"/>
                </a:spcBef>
                <a:buFontTx/>
                <a:buNone/>
              </a:pPr>
              <a:t>5</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339920AE-015A-40C3-9FFA-97AFEEE2B271}" type="datetime1">
              <a:rPr lang="fr-FR"/>
              <a:pPr>
                <a:defRPr/>
              </a:pPr>
              <a:t>24/11/2024</a:t>
            </a:fld>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939111"/>
            <a:ext cx="3639480" cy="1937905"/>
          </a:xfrm>
          <a:prstGeom prst="rect">
            <a:avLst/>
          </a:prstGeom>
        </p:spPr>
      </p:pic>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149471650"/>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130B1-0406-49BA-981B-D31D16602643}"/>
              </a:ext>
            </a:extLst>
          </p:cNvPr>
          <p:cNvSpPr>
            <a:spLocks noGrp="1"/>
          </p:cNvSpPr>
          <p:nvPr>
            <p:ph type="title"/>
          </p:nvPr>
        </p:nvSpPr>
        <p:spPr>
          <a:xfrm>
            <a:off x="-62144" y="410368"/>
            <a:ext cx="12082510" cy="1325563"/>
          </a:xfrm>
        </p:spPr>
        <p:txBody>
          <a:bodyPr>
            <a:noAutofit/>
          </a:bodyPr>
          <a:lstStyle/>
          <a:p>
            <a:pPr algn="ctr"/>
            <a:r>
              <a:rPr lang="fr-FR" sz="3600" dirty="0">
                <a:solidFill>
                  <a:schemeClr val="accent5">
                    <a:lumMod val="75000"/>
                  </a:schemeClr>
                </a:solidFill>
                <a:latin typeface="Times New Roman" panose="02020603050405020304" pitchFamily="18" charset="0"/>
                <a:cs typeface="Times New Roman" panose="02020603050405020304" pitchFamily="18" charset="0"/>
              </a:rPr>
              <a:t>ORGANISER UNE RÉFLEXION COHÉRENTE: CLASSER LES IDÉES, CONCEVOIR UNE STRUCTURE: la trame classique de la séquence argumentative</a:t>
            </a:r>
            <a:endParaRPr lang="fr-FR" sz="3600" dirty="0"/>
          </a:p>
        </p:txBody>
      </p:sp>
      <p:pic>
        <p:nvPicPr>
          <p:cNvPr id="7" name="Espace réservé du contenu 6">
            <a:extLst>
              <a:ext uri="{FF2B5EF4-FFF2-40B4-BE49-F238E27FC236}">
                <a16:creationId xmlns:a16="http://schemas.microsoft.com/office/drawing/2014/main" id="{9AF11BCE-338B-411D-882A-093C8E1C0B60}"/>
              </a:ext>
            </a:extLst>
          </p:cNvPr>
          <p:cNvPicPr>
            <a:picLocks noGrp="1" noChangeAspect="1"/>
          </p:cNvPicPr>
          <p:nvPr>
            <p:ph idx="1"/>
          </p:nvPr>
        </p:nvPicPr>
        <p:blipFill>
          <a:blip r:embed="rId2"/>
          <a:stretch>
            <a:fillRect/>
          </a:stretch>
        </p:blipFill>
        <p:spPr>
          <a:xfrm>
            <a:off x="1145219" y="1825625"/>
            <a:ext cx="9055224" cy="4351338"/>
          </a:xfrm>
          <a:prstGeom prst="rect">
            <a:avLst/>
          </a:prstGeom>
        </p:spPr>
      </p:pic>
      <p:sp>
        <p:nvSpPr>
          <p:cNvPr id="4" name="Espace réservé de la date 3">
            <a:extLst>
              <a:ext uri="{FF2B5EF4-FFF2-40B4-BE49-F238E27FC236}">
                <a16:creationId xmlns:a16="http://schemas.microsoft.com/office/drawing/2014/main" id="{5061837E-C418-4E91-9F90-05DEE84DDF65}"/>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0F85BF6D-7125-428D-AD22-557B011DBE7D}"/>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355625AE-ABD8-468B-8684-FBAE7B0CE1ED}"/>
              </a:ext>
            </a:extLst>
          </p:cNvPr>
          <p:cNvSpPr>
            <a:spLocks noGrp="1"/>
          </p:cNvSpPr>
          <p:nvPr>
            <p:ph type="sldNum" sz="quarter" idx="12"/>
          </p:nvPr>
        </p:nvSpPr>
        <p:spPr/>
        <p:txBody>
          <a:bodyPr/>
          <a:lstStyle/>
          <a:p>
            <a:fld id="{0A0A4CEA-42F4-4DA3-9091-0B54AF15E387}" type="slidenum">
              <a:rPr lang="fr-FR" smtClean="0"/>
              <a:t>6</a:t>
            </a:fld>
            <a:endParaRPr lang="fr-FR"/>
          </a:p>
        </p:txBody>
      </p:sp>
    </p:spTree>
    <p:extLst>
      <p:ext uri="{BB962C8B-B14F-4D97-AF65-F5344CB8AC3E}">
        <p14:creationId xmlns:p14="http://schemas.microsoft.com/office/powerpoint/2010/main" val="366833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5600" y="157165"/>
            <a:ext cx="11480800" cy="1176337"/>
          </a:xfrm>
        </p:spPr>
        <p:txBody>
          <a:bodyPr>
            <a:noAutofit/>
          </a:bodyPr>
          <a:lstStyle/>
          <a:p>
            <a:pPr algn="ct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ORGANISER UNE RÉFLEXION COHÉRENTE: CLASSER LES IDÉES, CONCEVOIR UNE STRUCTURE: la trame de la séquence argumentative</a:t>
            </a:r>
          </a:p>
        </p:txBody>
      </p:sp>
      <p:graphicFrame>
        <p:nvGraphicFramePr>
          <p:cNvPr id="6" name="Espace réservé du contenu 5"/>
          <p:cNvGraphicFramePr>
            <a:graphicFrameLocks noGrp="1"/>
          </p:cNvGraphicFramePr>
          <p:nvPr>
            <p:ph idx="1"/>
            <p:extLst/>
          </p:nvPr>
        </p:nvGraphicFramePr>
        <p:xfrm>
          <a:off x="1864804" y="2938657"/>
          <a:ext cx="7110519" cy="1343056"/>
        </p:xfrm>
        <a:graphic>
          <a:graphicData uri="http://schemas.openxmlformats.org/drawingml/2006/table">
            <a:tbl>
              <a:tblPr firstRow="1" bandRow="1">
                <a:tableStyleId>{21E4AEA4-8DFA-4A89-87EB-49C32662AFE0}</a:tableStyleId>
              </a:tblPr>
              <a:tblGrid>
                <a:gridCol w="2343212">
                  <a:extLst>
                    <a:ext uri="{9D8B030D-6E8A-4147-A177-3AD203B41FA5}">
                      <a16:colId xmlns:a16="http://schemas.microsoft.com/office/drawing/2014/main" val="20000"/>
                    </a:ext>
                  </a:extLst>
                </a:gridCol>
                <a:gridCol w="2246050">
                  <a:extLst>
                    <a:ext uri="{9D8B030D-6E8A-4147-A177-3AD203B41FA5}">
                      <a16:colId xmlns:a16="http://schemas.microsoft.com/office/drawing/2014/main" val="20001"/>
                    </a:ext>
                  </a:extLst>
                </a:gridCol>
                <a:gridCol w="2521257">
                  <a:extLst>
                    <a:ext uri="{9D8B030D-6E8A-4147-A177-3AD203B41FA5}">
                      <a16:colId xmlns:a16="http://schemas.microsoft.com/office/drawing/2014/main" val="20002"/>
                    </a:ext>
                  </a:extLst>
                </a:gridCol>
              </a:tblGrid>
              <a:tr h="702908">
                <a:tc>
                  <a:txBody>
                    <a:bodyPr/>
                    <a:lstStyle/>
                    <a:p>
                      <a:r>
                        <a:rPr lang="fr-FR" sz="1800" dirty="0">
                          <a:latin typeface="Times New Roman" panose="02020603050405020304" pitchFamily="18" charset="0"/>
                          <a:cs typeface="Times New Roman" panose="02020603050405020304" pitchFamily="18" charset="0"/>
                        </a:rPr>
                        <a:t>Plan linéaire</a:t>
                      </a:r>
                    </a:p>
                  </a:txBody>
                  <a:tcPr marT="45754" marB="45754"/>
                </a:tc>
                <a:tc>
                  <a:txBody>
                    <a:bodyPr/>
                    <a:lstStyle/>
                    <a:p>
                      <a:r>
                        <a:rPr lang="fr-FR" sz="1800" dirty="0">
                          <a:latin typeface="Times New Roman" panose="02020603050405020304" pitchFamily="18" charset="0"/>
                          <a:cs typeface="Times New Roman" panose="02020603050405020304" pitchFamily="18" charset="0"/>
                        </a:rPr>
                        <a:t>Plan binaire</a:t>
                      </a:r>
                    </a:p>
                  </a:txBody>
                  <a:tcPr marT="45754" marB="45754"/>
                </a:tc>
                <a:tc>
                  <a:txBody>
                    <a:bodyPr/>
                    <a:lstStyle/>
                    <a:p>
                      <a:r>
                        <a:rPr lang="fr-FR" sz="1800" dirty="0">
                          <a:latin typeface="Times New Roman" panose="02020603050405020304" pitchFamily="18" charset="0"/>
                          <a:cs typeface="Times New Roman" panose="02020603050405020304" pitchFamily="18" charset="0"/>
                        </a:rPr>
                        <a:t>Plan analytique </a:t>
                      </a:r>
                    </a:p>
                    <a:p>
                      <a:endParaRPr lang="fr-FR" sz="1800" dirty="0">
                        <a:latin typeface="Times New Roman" panose="02020603050405020304" pitchFamily="18" charset="0"/>
                        <a:cs typeface="Times New Roman" panose="02020603050405020304" pitchFamily="18" charset="0"/>
                      </a:endParaRPr>
                    </a:p>
                  </a:txBody>
                  <a:tcPr marT="45754" marB="45754"/>
                </a:tc>
                <a:extLst>
                  <a:ext uri="{0D108BD9-81ED-4DB2-BD59-A6C34878D82A}">
                    <a16:rowId xmlns:a16="http://schemas.microsoft.com/office/drawing/2014/main" val="10000"/>
                  </a:ext>
                </a:extLst>
              </a:tr>
              <a:tr h="635951">
                <a:tc>
                  <a:txBody>
                    <a:bodyPr/>
                    <a:lstStyle/>
                    <a:p>
                      <a:r>
                        <a:rPr lang="fr-FR" sz="1800">
                          <a:latin typeface="Times New Roman" panose="02020603050405020304" pitchFamily="18" charset="0"/>
                          <a:cs typeface="Times New Roman" panose="02020603050405020304" pitchFamily="18" charset="0"/>
                        </a:rPr>
                        <a:t>Enumératif,</a:t>
                      </a:r>
                      <a:r>
                        <a:rPr lang="fr-FR" sz="1800" baseline="0">
                          <a:latin typeface="Times New Roman" panose="02020603050405020304" pitchFamily="18" charset="0"/>
                          <a:cs typeface="Times New Roman" panose="02020603050405020304" pitchFamily="18" charset="0"/>
                        </a:rPr>
                        <a:t> chronologique</a:t>
                      </a:r>
                      <a:endParaRPr lang="fr-FR"/>
                    </a:p>
                  </a:txBody>
                  <a:tcPr marT="45754" marB="45754"/>
                </a:tc>
                <a:tc>
                  <a:txBody>
                    <a:bodyPr/>
                    <a:lstStyle/>
                    <a:p>
                      <a:r>
                        <a:rPr lang="fr-FR" sz="1800" dirty="0">
                          <a:latin typeface="Times New Roman" panose="02020603050405020304" pitchFamily="18" charset="0"/>
                          <a:cs typeface="Times New Roman" panose="02020603050405020304" pitchFamily="18" charset="0"/>
                        </a:rPr>
                        <a:t>Opposition</a:t>
                      </a:r>
                      <a:r>
                        <a:rPr lang="fr-FR" sz="1800" baseline="0" dirty="0">
                          <a:latin typeface="Times New Roman" panose="02020603050405020304" pitchFamily="18" charset="0"/>
                          <a:cs typeface="Times New Roman" panose="02020603050405020304" pitchFamily="18" charset="0"/>
                        </a:rPr>
                        <a:t> </a:t>
                      </a:r>
                      <a:endParaRPr lang="fr-FR" dirty="0"/>
                    </a:p>
                  </a:txBody>
                  <a:tcPr marT="45754" marB="45754"/>
                </a:tc>
                <a:tc>
                  <a:txBody>
                    <a:bodyPr/>
                    <a:lstStyle/>
                    <a:p>
                      <a:r>
                        <a:rPr lang="fr-FR" sz="1800" dirty="0">
                          <a:latin typeface="Times New Roman" panose="02020603050405020304" pitchFamily="18" charset="0"/>
                          <a:cs typeface="Times New Roman" panose="02020603050405020304" pitchFamily="18" charset="0"/>
                        </a:rPr>
                        <a:t>Journalistique Thématique</a:t>
                      </a:r>
                    </a:p>
                  </a:txBody>
                  <a:tcPr marT="45754" marB="45754"/>
                </a:tc>
                <a:extLst>
                  <a:ext uri="{0D108BD9-81ED-4DB2-BD59-A6C34878D82A}">
                    <a16:rowId xmlns:a16="http://schemas.microsoft.com/office/drawing/2014/main" val="955922931"/>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7669"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0579CE-2769-49DA-8E71-34680317837D}" type="slidenum">
              <a:rPr lang="fr-FR" altLang="fr-FR" sz="1200">
                <a:solidFill>
                  <a:srgbClr val="D38E27"/>
                </a:solidFill>
                <a:latin typeface="Franklin Gothic Book" panose="020B0503020102020204" pitchFamily="34" charset="0"/>
              </a:rPr>
              <a:pPr>
                <a:spcBef>
                  <a:spcPct val="0"/>
                </a:spcBef>
                <a:buFontTx/>
                <a:buNone/>
              </a:pPr>
              <a:t>7</a:t>
            </a:fld>
            <a:endParaRPr lang="fr-FR" altLang="fr-FR" sz="1200">
              <a:solidFill>
                <a:srgbClr val="D38E27"/>
              </a:solidFill>
              <a:latin typeface="Franklin Gothic Book" panose="020B0503020102020204" pitchFamily="34" charset="0"/>
            </a:endParaRPr>
          </a:p>
        </p:txBody>
      </p:sp>
      <p:pic>
        <p:nvPicPr>
          <p:cNvPr id="27670" name="Picture 2" descr="Résultat de recherche d'images pour &quot;pl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425" y="2329464"/>
            <a:ext cx="3228975" cy="242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98D1E227-F39A-427D-ABD2-AE74B2EE9109}"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624277054"/>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17620"/>
            <a:ext cx="12127345" cy="1175471"/>
          </a:xfrm>
        </p:spPr>
        <p:txBody>
          <a:bodyPr>
            <a:normAutofit fontScale="90000"/>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CONCEVOIR UNE UNITÉ DE RÉFLEXION:</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 LE PARAGRAPHE ET SAVOIR DÉVELOPPER DES ARGUMENTS: bien ficeler votre séquence argumentative</a:t>
            </a:r>
          </a:p>
        </p:txBody>
      </p:sp>
      <p:graphicFrame>
        <p:nvGraphicFramePr>
          <p:cNvPr id="6" name="Espace réservé du contenu 5"/>
          <p:cNvGraphicFramePr>
            <a:graphicFrameLocks noGrp="1"/>
          </p:cNvGraphicFramePr>
          <p:nvPr>
            <p:ph sz="quarter" idx="1"/>
            <p:extLst/>
          </p:nvPr>
        </p:nvGraphicFramePr>
        <p:xfrm>
          <a:off x="377681" y="1404810"/>
          <a:ext cx="5413519" cy="4663374"/>
        </p:xfrm>
        <a:graphic>
          <a:graphicData uri="http://schemas.openxmlformats.org/drawingml/2006/table">
            <a:tbl>
              <a:tblPr firstRow="1" bandRow="1">
                <a:tableStyleId>{21E4AEA4-8DFA-4A89-87EB-49C32662AFE0}</a:tableStyleId>
              </a:tblPr>
              <a:tblGrid>
                <a:gridCol w="5413519">
                  <a:extLst>
                    <a:ext uri="{9D8B030D-6E8A-4147-A177-3AD203B41FA5}">
                      <a16:colId xmlns:a16="http://schemas.microsoft.com/office/drawing/2014/main" val="20000"/>
                    </a:ext>
                  </a:extLst>
                </a:gridCol>
              </a:tblGrid>
              <a:tr h="640074">
                <a:tc>
                  <a:txBody>
                    <a:bodyPr/>
                    <a:lstStyle/>
                    <a:p>
                      <a:r>
                        <a:rPr lang="fr-FR" sz="2000" dirty="0"/>
                        <a:t>Les principaux axes du raisonnement</a:t>
                      </a:r>
                      <a:r>
                        <a:rPr lang="fr-FR" sz="2000" baseline="0" dirty="0"/>
                        <a:t> logique dans la séquence argumentative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0"/>
                  </a:ext>
                </a:extLst>
              </a:tr>
              <a:tr h="370809">
                <a:tc>
                  <a:txBody>
                    <a:bodyPr/>
                    <a:lstStyle/>
                    <a:p>
                      <a:r>
                        <a:rPr lang="fr-FR" sz="2000" dirty="0"/>
                        <a:t>Déduction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1"/>
                  </a:ext>
                </a:extLst>
              </a:tr>
              <a:tr h="370809">
                <a:tc>
                  <a:txBody>
                    <a:bodyPr/>
                    <a:lstStyle/>
                    <a:p>
                      <a:r>
                        <a:rPr lang="fr-FR" sz="2000" dirty="0"/>
                        <a:t>Induction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2"/>
                  </a:ext>
                </a:extLst>
              </a:tr>
              <a:tr h="370809">
                <a:tc>
                  <a:txBody>
                    <a:bodyPr/>
                    <a:lstStyle/>
                    <a:p>
                      <a:r>
                        <a:rPr lang="fr-FR" sz="2000" dirty="0"/>
                        <a:t>Recherche des causes</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3"/>
                  </a:ext>
                </a:extLst>
              </a:tr>
              <a:tr h="370809">
                <a:tc>
                  <a:txBody>
                    <a:bodyPr/>
                    <a:lstStyle/>
                    <a:p>
                      <a:r>
                        <a:rPr lang="fr-FR" sz="2000" dirty="0"/>
                        <a:t>But</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4"/>
                  </a:ext>
                </a:extLst>
              </a:tr>
              <a:tr h="370809">
                <a:tc>
                  <a:txBody>
                    <a:bodyPr/>
                    <a:lstStyle/>
                    <a:p>
                      <a:r>
                        <a:rPr lang="fr-FR" sz="2000" dirty="0"/>
                        <a:t>Opposition</a:t>
                      </a:r>
                      <a:r>
                        <a:rPr lang="fr-FR" sz="2000" baseline="0" dirty="0"/>
                        <a:t> et contradiction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5"/>
                  </a:ext>
                </a:extLst>
              </a:tr>
              <a:tr h="370809">
                <a:tc>
                  <a:txBody>
                    <a:bodyPr/>
                    <a:lstStyle/>
                    <a:p>
                      <a:r>
                        <a:rPr lang="fr-FR" sz="2000" dirty="0"/>
                        <a:t>Hypothèse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6"/>
                  </a:ext>
                </a:extLst>
              </a:tr>
              <a:tr h="370809">
                <a:tc>
                  <a:txBody>
                    <a:bodyPr/>
                    <a:lstStyle/>
                    <a:p>
                      <a:r>
                        <a:rPr lang="fr-FR" sz="2000" dirty="0"/>
                        <a:t>Elimination </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7"/>
                  </a:ext>
                </a:extLst>
              </a:tr>
              <a:tr h="370809">
                <a:tc>
                  <a:txBody>
                    <a:bodyPr/>
                    <a:lstStyle/>
                    <a:p>
                      <a:r>
                        <a:rPr lang="fr-FR" sz="2000" dirty="0"/>
                        <a:t>Alternative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8"/>
                  </a:ext>
                </a:extLst>
              </a:tr>
              <a:tr h="370809">
                <a:tc>
                  <a:txBody>
                    <a:bodyPr/>
                    <a:lstStyle/>
                    <a:p>
                      <a:r>
                        <a:rPr lang="fr-FR" sz="2000" dirty="0"/>
                        <a:t>Addition et succession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9"/>
                  </a:ext>
                </a:extLst>
              </a:tr>
              <a:tr h="370809">
                <a:tc>
                  <a:txBody>
                    <a:bodyPr/>
                    <a:lstStyle/>
                    <a:p>
                      <a:r>
                        <a:rPr lang="fr-FR" sz="2000" dirty="0"/>
                        <a:t>Cause Conséquence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10"/>
                  </a:ext>
                </a:extLst>
              </a:tr>
            </a:tbl>
          </a:graphicData>
        </a:graphic>
      </p:graphicFrame>
      <p:pic>
        <p:nvPicPr>
          <p:cNvPr id="287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186" y="2153083"/>
            <a:ext cx="51117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8703"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6D4B69-68C9-45CB-9179-47DC53ED7D6C}" type="slidenum">
              <a:rPr lang="fr-FR" altLang="fr-FR" sz="1200">
                <a:solidFill>
                  <a:srgbClr val="D38E27"/>
                </a:solidFill>
                <a:latin typeface="Franklin Gothic Book" panose="020B0503020102020204" pitchFamily="34" charset="0"/>
              </a:rPr>
              <a:pPr>
                <a:spcBef>
                  <a:spcPct val="0"/>
                </a:spcBef>
                <a:buFontTx/>
                <a:buNone/>
              </a:pPr>
              <a:t>8</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DCBFF87E-35E9-47EF-8D44-6DF7BDA986A9}"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608397828"/>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836" y="106508"/>
            <a:ext cx="12081164" cy="1038802"/>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CRITÈRES DE FORMULATION ET NOMBRE D’ARGUMENTS</a:t>
            </a:r>
          </a:p>
        </p:txBody>
      </p:sp>
      <p:sp>
        <p:nvSpPr>
          <p:cNvPr id="3" name="Espace réservé du contenu 2"/>
          <p:cNvSpPr>
            <a:spLocks noGrp="1"/>
          </p:cNvSpPr>
          <p:nvPr>
            <p:ph sz="quarter" idx="1"/>
          </p:nvPr>
        </p:nvSpPr>
        <p:spPr>
          <a:xfrm>
            <a:off x="286327" y="1825625"/>
            <a:ext cx="11067473" cy="3254375"/>
          </a:xfrm>
        </p:spPr>
        <p:txBody>
          <a:bodyPr>
            <a:normAutofit lnSpcReduction="10000"/>
          </a:bodyPr>
          <a:lstStyle/>
          <a:p>
            <a:pPr>
              <a:buClr>
                <a:schemeClr val="accent5">
                  <a:lumMod val="75000"/>
                </a:schemeClr>
              </a:buClr>
              <a:defRPr/>
            </a:pPr>
            <a:r>
              <a:rPr lang="fr-FR" dirty="0">
                <a:latin typeface="Times New Roman" panose="02020603050405020304" pitchFamily="18" charset="0"/>
                <a:cs typeface="Times New Roman" panose="02020603050405020304" pitchFamily="18" charset="0"/>
              </a:rPr>
              <a:t>Un argument porteur, à développer, se formule en une phrase concise et percutante. Il se détache ainsi nettement de son développement et gagne ainsi en force et en clarté. </a:t>
            </a:r>
          </a:p>
          <a:p>
            <a:pPr>
              <a:buClr>
                <a:schemeClr val="accent5">
                  <a:lumMod val="75000"/>
                </a:schemeClr>
              </a:buClr>
              <a:defRPr/>
            </a:pPr>
            <a:endParaRPr lang="fr-FR"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dirty="0">
                <a:latin typeface="Times New Roman" panose="02020603050405020304" pitchFamily="18" charset="0"/>
                <a:cs typeface="Times New Roman" panose="02020603050405020304" pitchFamily="18" charset="0"/>
              </a:rPr>
              <a:t>Un paragraphe par argument</a:t>
            </a:r>
          </a:p>
          <a:p>
            <a:pPr>
              <a:buClr>
                <a:schemeClr val="accent5">
                  <a:lumMod val="75000"/>
                </a:schemeClr>
              </a:buClr>
              <a:defRPr/>
            </a:pPr>
            <a:endParaRPr lang="fr-FR"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dirty="0">
                <a:latin typeface="Times New Roman" panose="02020603050405020304" pitchFamily="18" charset="0"/>
                <a:cs typeface="Times New Roman" panose="02020603050405020304" pitchFamily="18" charset="0"/>
              </a:rPr>
              <a:t>Un nombre limité d’arguments                  </a:t>
            </a:r>
            <a:r>
              <a:rPr lang="fr-FR" sz="3600" dirty="0"/>
              <a:t>		</a:t>
            </a: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97D71B-53BA-4045-AFEC-191FCDB9E513}" type="slidenum">
              <a:rPr lang="fr-FR" altLang="fr-FR" sz="1200">
                <a:solidFill>
                  <a:srgbClr val="D38E27"/>
                </a:solidFill>
                <a:latin typeface="Franklin Gothic Book" panose="020B0503020102020204" pitchFamily="34" charset="0"/>
              </a:rPr>
              <a:pPr>
                <a:spcBef>
                  <a:spcPct val="0"/>
                </a:spcBef>
                <a:buFontTx/>
                <a:buNone/>
              </a:pPr>
              <a:t>9</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11BA6DAD-05E5-4ACC-BB11-6E0AF89D14B0}" type="datetime1">
              <a:rPr lang="fr-FR"/>
              <a:pPr>
                <a:defRPr/>
              </a:pPr>
              <a:t>24/11/2024</a:t>
            </a:fld>
            <a:endParaRPr lang="fr-FR" dirty="0"/>
          </a:p>
        </p:txBody>
      </p:sp>
      <p:graphicFrame>
        <p:nvGraphicFramePr>
          <p:cNvPr id="8" name="Object 2"/>
          <p:cNvGraphicFramePr>
            <a:graphicFrameLocks noChangeAspect="1"/>
          </p:cNvGraphicFramePr>
          <p:nvPr>
            <p:extLst/>
          </p:nvPr>
        </p:nvGraphicFramePr>
        <p:xfrm>
          <a:off x="7745413" y="5641975"/>
          <a:ext cx="3657600" cy="496888"/>
        </p:xfrm>
        <a:graphic>
          <a:graphicData uri="http://schemas.openxmlformats.org/presentationml/2006/ole">
            <mc:AlternateContent xmlns:mc="http://schemas.openxmlformats.org/markup-compatibility/2006">
              <mc:Choice xmlns:v="urn:schemas-microsoft-com:vml" Requires="v">
                <p:oleObj spid="_x0000_s1027" name="Objet d’environnement du Gestionnaire de liaisons" showAsIcon="1" r:id="rId3" imgW="3650760" imgH="439560" progId="Package">
                  <p:embed/>
                </p:oleObj>
              </mc:Choice>
              <mc:Fallback>
                <p:oleObj name="Objet d’environnement du Gestionnaire de liaisons" showAsIcon="1" r:id="rId3" imgW="3650760" imgH="439560" progId="Package">
                  <p:embed/>
                  <p:pic>
                    <p:nvPicPr>
                      <p:cNvPr id="8" name="Object 2"/>
                      <p:cNvPicPr>
                        <a:picLocks noChangeAspect="1" noChangeArrowheads="1"/>
                      </p:cNvPicPr>
                      <p:nvPr/>
                    </p:nvPicPr>
                    <p:blipFill>
                      <a:blip r:embed="rId4"/>
                      <a:srcRect/>
                      <a:stretch>
                        <a:fillRect/>
                      </a:stretch>
                    </p:blipFill>
                    <p:spPr bwMode="auto">
                      <a:xfrm>
                        <a:off x="7745413" y="5641975"/>
                        <a:ext cx="36576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Image 9"/>
          <p:cNvPicPr>
            <a:picLocks noChangeAspect="1"/>
          </p:cNvPicPr>
          <p:nvPr/>
        </p:nvPicPr>
        <p:blipFill>
          <a:blip r:embed="rId5"/>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015111763"/>
      </p:ext>
    </p:extLst>
  </p:cSld>
  <p:clrMapOvr>
    <a:masterClrMapping/>
  </p:clrMapOvr>
  <p:transition>
    <p:fade thruBlk="1"/>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691FCA1874BC4DBDB0C83695A3C77F" ma:contentTypeVersion="0" ma:contentTypeDescription="Crée un document." ma:contentTypeScope="" ma:versionID="7b27e3380a7511b1de81c7cc6f57e167">
  <xsd:schema xmlns:xsd="http://www.w3.org/2001/XMLSchema" xmlns:xs="http://www.w3.org/2001/XMLSchema" xmlns:p="http://schemas.microsoft.com/office/2006/metadata/properties" targetNamespace="http://schemas.microsoft.com/office/2006/metadata/properties" ma:root="true" ma:fieldsID="2f11e83d12cbdd0fcf0b62744a2ab94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1BCA3B-B801-411E-AE01-7959658A8E2D}"/>
</file>

<file path=customXml/itemProps2.xml><?xml version="1.0" encoding="utf-8"?>
<ds:datastoreItem xmlns:ds="http://schemas.openxmlformats.org/officeDocument/2006/customXml" ds:itemID="{3A9404D4-32B7-4171-8AC5-7002E7727087}"/>
</file>

<file path=customXml/itemProps3.xml><?xml version="1.0" encoding="utf-8"?>
<ds:datastoreItem xmlns:ds="http://schemas.openxmlformats.org/officeDocument/2006/customXml" ds:itemID="{6DFC43C7-E2BF-4F9A-8CC1-3BEA376F12E9}"/>
</file>

<file path=docProps/app.xml><?xml version="1.0" encoding="utf-8"?>
<Properties xmlns="http://schemas.openxmlformats.org/officeDocument/2006/extended-properties" xmlns:vt="http://schemas.openxmlformats.org/officeDocument/2006/docPropsVTypes">
  <TotalTime>0</TotalTime>
  <Words>1615</Words>
  <Application>Microsoft Office PowerPoint</Application>
  <PresentationFormat>Grand écran</PresentationFormat>
  <Paragraphs>258</Paragraphs>
  <Slides>19</Slides>
  <Notes>1</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19</vt:i4>
      </vt:variant>
    </vt:vector>
  </HeadingPairs>
  <TitlesOfParts>
    <vt:vector size="27" baseType="lpstr">
      <vt:lpstr>Arial</vt:lpstr>
      <vt:lpstr>Calibri</vt:lpstr>
      <vt:lpstr>Calibri Light</vt:lpstr>
      <vt:lpstr>Franklin Gothic Book</vt:lpstr>
      <vt:lpstr>Gotham Medium</vt:lpstr>
      <vt:lpstr>Times New Roman</vt:lpstr>
      <vt:lpstr>Thème Office</vt:lpstr>
      <vt:lpstr>Objet d’environnement du Gestionnaire de liaisons</vt:lpstr>
      <vt:lpstr>MODULE ING1-2024/25    Communication et Expression: les Fondamentaux III: les Apprentis</vt:lpstr>
      <vt:lpstr>SE FAMILIARISER AVEC LA NOTION D’ARGUMENTATION</vt:lpstr>
      <vt:lpstr>PRINCIPE DE BASE: SITUATION DE COMMUNICATION</vt:lpstr>
      <vt:lpstr>UNE ADAPTATION AU PUBLIC: LA CLÉ DU SUCCÈS</vt:lpstr>
      <vt:lpstr>TRAQUER LES IDÉES:  OPTIMISATION DE LA RECHERCHE D’ARGUMENTS</vt:lpstr>
      <vt:lpstr>ORGANISER UNE RÉFLEXION COHÉRENTE: CLASSER LES IDÉES, CONCEVOIR UNE STRUCTURE: la trame classique de la séquence argumentative</vt:lpstr>
      <vt:lpstr>ORGANISER UNE RÉFLEXION COHÉRENTE: CLASSER LES IDÉES, CONCEVOIR UNE STRUCTURE: la trame de la séquence argumentative</vt:lpstr>
      <vt:lpstr>CONCEVOIR UNE UNITÉ DE RÉFLEXION:  LE PARAGRAPHE ET SAVOIR DÉVELOPPER DES ARGUMENTS: bien ficeler votre séquence argumentative</vt:lpstr>
      <vt:lpstr>CRITÈRES DE FORMULATION ET NOMBRE D’ARGUMENTS</vt:lpstr>
      <vt:lpstr>TYPES D’ARGUMENTS 1</vt:lpstr>
      <vt:lpstr>TYPES D’ARGUMENTS 2</vt:lpstr>
      <vt:lpstr>GESTION DES EXEMPLES</vt:lpstr>
      <vt:lpstr>QUELS REGISTRES DE L’ARGUMENTATION?</vt:lpstr>
      <vt:lpstr>QUELQUES PROCÉDÉS DE STYLE À LA PORTÉE DE TOUS,  EN VRAC</vt:lpstr>
      <vt:lpstr>L’ELOCUTIO ET LES FIGURES DE STYLE</vt:lpstr>
      <vt:lpstr>RETOUR AUX SOURCES: les 5 parties du système rhétorique</vt:lpstr>
      <vt:lpstr>ARGUMENTATION VS MANIPULATION</vt:lpstr>
      <vt:lpstr>EXEMPLE, PROCÉDÉS ET MÉTHODOLOGIE: ce que vous devrez faire et rendre, l’importance de l’apparat méthodologique</vt:lpstr>
      <vt:lpstr>POUR APPROFONDIR LE SUJET. Vous avez des devoirs!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Sophie Mano</dc:creator>
  <cp:lastModifiedBy>Sophie Mano</cp:lastModifiedBy>
  <cp:revision>2</cp:revision>
  <dcterms:created xsi:type="dcterms:W3CDTF">2024-11-24T22:10:59Z</dcterms:created>
  <dcterms:modified xsi:type="dcterms:W3CDTF">2024-11-24T22:11:50Z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0x01010059691FCA1874BC4DBDB0C83695A3C77F</vt:lpwstr>
  </property>
</Properties>
</file>